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jpeg" ContentType="image/jpeg"/>
  <Override PartName="/ppt/notesSlides/notesSlide7.xml" ContentType="application/vnd.openxmlformats-officedocument.presentationml.notesSlide+xml"/>
  <Override PartName="/ppt/media/image2.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8" name="Shape 158"/>
          <p:cNvSpPr/>
          <p:nvPr>
            <p:ph type="sldImg"/>
          </p:nvPr>
        </p:nvSpPr>
        <p:spPr>
          <a:xfrm>
            <a:off x="1143000" y="685800"/>
            <a:ext cx="4572000" cy="3429000"/>
          </a:xfrm>
          <a:prstGeom prst="rect">
            <a:avLst/>
          </a:prstGeom>
        </p:spPr>
        <p:txBody>
          <a:bodyPr/>
          <a:lstStyle/>
          <a:p>
            <a:pPr/>
          </a:p>
        </p:txBody>
      </p:sp>
      <p:sp>
        <p:nvSpPr>
          <p:cNvPr id="159" name="Shape 15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How far back can we push these ideas? We should be able to push them all the way to the beginning of urbanism ! The advent of cities must have been a “phase transition” in social life, but how can we find this transition and characterize it carefully? Here we will look at people who are hunter gatherers, who have settlements but these are typically temporary, are these photo-cities? This way of life persisted for may tens of thousands of years for early humans.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Here are a few (very pretty) camps, each family typically has a hearth with a fire etc and then several families camp nearby…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Here’s a larger one. Because of the quasi-circular arrangement, several authors proposed a “ring model” to describe the population vs area of these camps.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So let’s do the math for the ring model (Wiessner): the perimeter is proportional to the number of families (population) so you get …. A superlinear relation (exponent = 2) for the population vs area !! This is the opposite of the densifying effect of cities (including ancient cities!  These people are doing something different.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OK, is this general? When we do a lot of scaling fits we find exponents that are superlinear ! But the values are more like 1.5 or so and a bit variable …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What is the explanation for this sort of numbers? Well, in order to get there we need a bit more information about what people are actually doing. One of the things is that they camp closer to closer relatives and put more distance between less related people, as you can see here …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The fact that the density of camps is lower for larger (more people) camps is also weird from the perspective of cities, but makes sense from the perspective of scaling in the Ring model (or other superlinear relations).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Shape 296"/>
          <p:cNvSpPr/>
          <p:nvPr>
            <p:ph type="sldImg"/>
          </p:nvPr>
        </p:nvSpPr>
        <p:spPr>
          <a:prstGeom prst="rect">
            <a:avLst/>
          </a:prstGeom>
        </p:spPr>
        <p:txBody>
          <a:bodyPr/>
          <a:lstStyle/>
          <a:p>
            <a:pPr/>
          </a:p>
        </p:txBody>
      </p:sp>
      <p:sp>
        <p:nvSpPr>
          <p:cNvPr id="297" name="Shape 297"/>
          <p:cNvSpPr/>
          <p:nvPr>
            <p:ph type="body" sz="quarter" idx="1"/>
          </p:nvPr>
        </p:nvSpPr>
        <p:spPr>
          <a:prstGeom prst="rect">
            <a:avLst/>
          </a:prstGeom>
        </p:spPr>
        <p:txBody>
          <a:bodyPr/>
          <a:lstStyle/>
          <a:p>
            <a:pPr/>
            <a:r>
              <a:t>A concept that has concerned anthropological studies is so called “scalar stress” where conflict increases super linearly with group size. This is an example of a negative superlinear effect.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This is just a table view from the original paper of what the concept of scalar stress is…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4" name="Shape 314"/>
          <p:cNvSpPr/>
          <p:nvPr>
            <p:ph type="sldImg"/>
          </p:nvPr>
        </p:nvSpPr>
        <p:spPr>
          <a:prstGeom prst="rect">
            <a:avLst/>
          </a:prstGeom>
        </p:spPr>
        <p:txBody>
          <a:bodyPr/>
          <a:lstStyle/>
          <a:p>
            <a:pPr/>
          </a:p>
        </p:txBody>
      </p:sp>
      <p:sp>
        <p:nvSpPr>
          <p:cNvPr id="315" name="Shape 315"/>
          <p:cNvSpPr/>
          <p:nvPr>
            <p:ph type="body" sz="quarter" idx="1"/>
          </p:nvPr>
        </p:nvSpPr>
        <p:spPr>
          <a:prstGeom prst="rect">
            <a:avLst/>
          </a:prstGeom>
        </p:spPr>
        <p:txBody>
          <a:bodyPr/>
          <a:lstStyle/>
          <a:p>
            <a:pPr/>
            <a:r>
              <a:t>Ok, one last ingredient. Interestingly on larger scales of entire foraging territories, other authors have found that the area population relation is sublinear and exponents are of order 2/3… So some signatures of the advantages of sociality can be there starting with low densities, but are (eventually, over the long term) overcome by disadvantages on small scales. This paints an interesting picture where some of the network effects are there, but not at high densities. The city forms from the outside in, perhaps.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Shape 333"/>
          <p:cNvSpPr/>
          <p:nvPr>
            <p:ph type="sldImg"/>
          </p:nvPr>
        </p:nvSpPr>
        <p:spPr>
          <a:prstGeom prst="rect">
            <a:avLst/>
          </a:prstGeom>
        </p:spPr>
        <p:txBody>
          <a:bodyPr/>
          <a:lstStyle/>
          <a:p>
            <a:pPr/>
          </a:p>
        </p:txBody>
      </p:sp>
      <p:sp>
        <p:nvSpPr>
          <p:cNvPr id="334" name="Shape 334"/>
          <p:cNvSpPr/>
          <p:nvPr>
            <p:ph type="body" sz="quarter" idx="1"/>
          </p:nvPr>
        </p:nvSpPr>
        <p:spPr>
          <a:prstGeom prst="rect">
            <a:avLst/>
          </a:prstGeom>
        </p:spPr>
        <p:txBody>
          <a:bodyPr/>
          <a:lstStyle/>
          <a:p>
            <a:pPr/>
            <a:r>
              <a:t>We now show how to model this situation. We want to take into account the dynamics of both energy and “information” I.e. the cultural products of social interactions that a society can accumulate when in close and continuing interaction. The idea is that there is a tradeoff, at low densities one has sufficient food but not culture, while at high densities one could have enough culture but not enough food? What is the solution towards having both?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Let’s just take a step back and understand the perspective of people studying these societies … most are anthropologists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This shows schematically the equations from the previous page and when both quantities grow or decrease. For energy to be sufficient, the population density has to be smaller than n_E and for culture accumulation larger than n_S: when n_S &lt; N_E then a population can stay put, but otherwise, it needs to oscillate between low density periods where it gathers energy, and high density periods when it uses that energy (but enters a negative flow) and accumulates culture. The conjecture is that this is the case with mobile hunter gatherers, except if they hit a very rich resource (like Salmon in the Pacific NW).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Shape 359"/>
          <p:cNvSpPr/>
          <p:nvPr>
            <p:ph type="sldImg"/>
          </p:nvPr>
        </p:nvSpPr>
        <p:spPr>
          <a:prstGeom prst="rect">
            <a:avLst/>
          </a:prstGeom>
        </p:spPr>
        <p:txBody>
          <a:bodyPr/>
          <a:lstStyle/>
          <a:p>
            <a:pPr/>
          </a:p>
        </p:txBody>
      </p:sp>
      <p:sp>
        <p:nvSpPr>
          <p:cNvPr id="360" name="Shape 360"/>
          <p:cNvSpPr/>
          <p:nvPr>
            <p:ph type="body" sz="quarter" idx="1"/>
          </p:nvPr>
        </p:nvSpPr>
        <p:spPr>
          <a:prstGeom prst="rect">
            <a:avLst/>
          </a:prstGeom>
        </p:spPr>
        <p:txBody>
          <a:bodyPr/>
          <a:lstStyle/>
          <a:p>
            <a:pPr/>
            <a:r>
              <a:t>We can say a bit more, that costs of socialization should be density dependent, and increase substantially at low distances (R) due to conflict. If this is the case then there can be two regimes, one at high densities leading to superlinear area-population relationship in camps, and another at low densities leading to a sublinear relationship in the total foraging area.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p>
            <a:pPr/>
            <a:r>
              <a:t>Solving the equation numerically looks like this…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p>
            <a:pPr/>
            <a:r>
              <a:t>Finally, we can venture that the distance between people in camps depends on how closely related they are, but larger populations will be typically less related. This can naturally lead to scaling exponents of order 1.5, assuming that distance is inversely proportional to kinship…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a:r>
              <a:t>So, while more work needs to be done, we see that the seeds of cities may exist in all human societies, but that two problems need to me solved : sufficient energy density and low enough costs of socialization from conflict. When </a:t>
            </a:r>
            <a:r>
              <a:rPr b="1"/>
              <a:t>both</a:t>
            </a:r>
            <a:r>
              <a:t> these issues are addressed sufficiently, the prediction is that settlements are created that start looking like cities. Also that culture can more quickly accumulate. There is therefore something really special about cities, in that they must have been accompanied by both technological and social change, creating the urban package we discussed above.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Anthropology is many things, but here it is the study of culture and its evolution in small societies…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Humans lived as Hunter gatherers for a long time. It is a very successful way of life that allowed our ancestors to spread throughout the planet and adopt locally appropriate ways of life, technologies and so on. Why change?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Ok, now everyone lives somewhere. And socialization beyond the family needs some place. HGs are classified mostly as mobile, if they have no permanent settlements (just temporary camps) and sedentary, for those who live permanently around a rich resource… this is rarer.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But happens for example in the Pacific Northwest: these people have what looks like villages, with houses, monuments and so on as you can see…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These are maybe more typical mobile HGs from a different part of the world. They live most of the time in family units but sometimes get together and for larger camps.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Mobile HGs are made to move because there is typically not enough food density throughout the year to sustain them. But they also have culture that enforces the sharing of resources (like from hunting), and that typically requires handling conflict simply by walking away. Thus, larger camps are always subjected to limitations following from the availability of energy and from conflict.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Whitelaw assembled a dataset of HG camps … it spans many different geographies and cultures …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9"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50"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51"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52"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Luís M. A. Bettencourt 2023"/>
          <p:cNvSpPr txBox="1"/>
          <p:nvPr>
            <p:ph type="body" idx="21"/>
          </p:nvPr>
        </p:nvSpPr>
        <p:spPr>
          <a:xfrm>
            <a:off x="3644770" y="11206079"/>
            <a:ext cx="14710228" cy="1071564"/>
          </a:xfrm>
          <a:prstGeom prst="rect">
            <a:avLst/>
          </a:prstGeom>
          <a:extLst>
            <a:ext uri="{C572A759-6A51-4108-AA02-DFA0A04FC94B}">
              <ma14:wrappingTextBoxFlag xmlns:ma14="http://schemas.microsoft.com/office/mac/drawingml/2011/main" val="1"/>
            </a:ext>
          </a:extLst>
        </p:spPr>
        <p:txBody>
          <a:bodyPr/>
          <a:lstStyle>
            <a:lvl1pPr defTabSz="825500">
              <a:defRPr sz="3000"/>
            </a:lvl1pPr>
          </a:lstStyle>
          <a:p>
            <a:pPr/>
            <a:r>
              <a:t>©Luís M. A. Bettencourt 2023</a:t>
            </a:r>
          </a:p>
        </p:txBody>
      </p:sp>
      <p:sp>
        <p:nvSpPr>
          <p:cNvPr id="162" name="Lecture 13"/>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13</a:t>
            </a:r>
          </a:p>
        </p:txBody>
      </p:sp>
      <p:sp>
        <p:nvSpPr>
          <p:cNvPr id="163" name="Cities in History; Urban Precursors: Hunter-Gatherer Camps and Densification"/>
          <p:cNvSpPr txBox="1"/>
          <p:nvPr>
            <p:ph type="body" sz="quarter" idx="1"/>
          </p:nvPr>
        </p:nvSpPr>
        <p:spPr>
          <a:xfrm>
            <a:off x="3729613" y="5883234"/>
            <a:ext cx="16733392" cy="1071564"/>
          </a:xfrm>
          <a:prstGeom prst="rect">
            <a:avLst/>
          </a:prstGeom>
        </p:spPr>
        <p:txBody>
          <a:bodyPr/>
          <a:lstStyle>
            <a:lvl1pPr algn="ctr" defTabSz="591502">
              <a:defRPr b="0" sz="3744"/>
            </a:lvl1pPr>
          </a:lstStyle>
          <a:p>
            <a:pPr/>
            <a:r>
              <a:t>Cities in History; Urban Precursors: Hunter-Gatherer Camps and Densification</a:t>
            </a:r>
          </a:p>
        </p:txBody>
      </p:sp>
      <p:sp>
        <p:nvSpPr>
          <p:cNvPr id="164" name="13.2 Urban Precursors: Hunter-Gatherer Camps and Densification"/>
          <p:cNvSpPr txBox="1"/>
          <p:nvPr/>
        </p:nvSpPr>
        <p:spPr>
          <a:xfrm>
            <a:off x="631808" y="8180181"/>
            <a:ext cx="21166468" cy="627353"/>
          </a:xfrm>
          <a:prstGeom prst="rect">
            <a:avLst/>
          </a:prstGeom>
          <a:ln w="12700">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defTabSz="821531">
              <a:defRPr b="1" sz="3800">
                <a:solidFill>
                  <a:srgbClr val="000000"/>
                </a:solidFill>
              </a:defRPr>
            </a:lvl1pPr>
          </a:lstStyle>
          <a:p>
            <a:pPr/>
            <a:r>
              <a:t>13.2 Urban Precursors: Hunter-Gatherer Camps and Densification</a:t>
            </a:r>
          </a:p>
        </p:txBody>
      </p:sp>
      <p:sp>
        <p:nvSpPr>
          <p:cNvPr id="165" name="IUS 7.2"/>
          <p:cNvSpPr txBox="1"/>
          <p:nvPr/>
        </p:nvSpPr>
        <p:spPr>
          <a:xfrm>
            <a:off x="20792277" y="8201301"/>
            <a:ext cx="1461923"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7.2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0" name="Screen Shot 2018-11-08 at 10.13.19 AM.png" descr="Screen Shot 2018-11-08 at 10.13.19 AM.png"/>
          <p:cNvPicPr>
            <a:picLocks noChangeAspect="1"/>
          </p:cNvPicPr>
          <p:nvPr/>
        </p:nvPicPr>
        <p:blipFill>
          <a:blip r:embed="rId3">
            <a:extLst/>
          </a:blip>
          <a:stretch>
            <a:fillRect/>
          </a:stretch>
        </p:blipFill>
        <p:spPr>
          <a:xfrm>
            <a:off x="3394756" y="1734832"/>
            <a:ext cx="17594488" cy="10246336"/>
          </a:xfrm>
          <a:prstGeom prst="rect">
            <a:avLst/>
          </a:prstGeom>
          <a:ln w="12700">
            <a:miter lim="400000"/>
          </a:ln>
        </p:spPr>
      </p:pic>
      <p:sp>
        <p:nvSpPr>
          <p:cNvPr id="231" name="Small “Extended Family” camps"/>
          <p:cNvSpPr txBox="1"/>
          <p:nvPr/>
        </p:nvSpPr>
        <p:spPr>
          <a:xfrm>
            <a:off x="8726817" y="1120262"/>
            <a:ext cx="6930366" cy="68841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Small “Extended Family” camps</a:t>
            </a:r>
          </a:p>
        </p:txBody>
      </p:sp>
      <p:sp>
        <p:nvSpPr>
          <p:cNvPr id="232" name="credit: T. Whitelaw"/>
          <p:cNvSpPr txBox="1"/>
          <p:nvPr/>
        </p:nvSpPr>
        <p:spPr>
          <a:xfrm>
            <a:off x="17684337" y="12557888"/>
            <a:ext cx="3374264"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T. Whitelaw</a:t>
            </a:r>
          </a:p>
        </p:txBody>
      </p:sp>
      <p:pic>
        <p:nvPicPr>
          <p:cNvPr id="233" name="Screen Shot 2019-11-12 at 12.00.38 PM.png" descr="Screen Shot 2019-11-12 at 12.00.38 PM.png"/>
          <p:cNvPicPr>
            <a:picLocks noChangeAspect="1"/>
          </p:cNvPicPr>
          <p:nvPr/>
        </p:nvPicPr>
        <p:blipFill>
          <a:blip r:embed="rId4">
            <a:extLst/>
          </a:blip>
          <a:stretch>
            <a:fillRect/>
          </a:stretch>
        </p:blipFill>
        <p:spPr>
          <a:xfrm>
            <a:off x="3720935" y="8201717"/>
            <a:ext cx="2390493" cy="1597666"/>
          </a:xfrm>
          <a:prstGeom prst="rect">
            <a:avLst/>
          </a:prstGeom>
          <a:ln w="12700">
            <a:miter lim="400000"/>
          </a:ln>
        </p:spPr>
      </p:pic>
      <p:sp>
        <p:nvSpPr>
          <p:cNvPr id="234" name="https://www.repository.cam.ac.uk/handle/1810/272725"/>
          <p:cNvSpPr txBox="1"/>
          <p:nvPr/>
        </p:nvSpPr>
        <p:spPr>
          <a:xfrm>
            <a:off x="16521230" y="13187960"/>
            <a:ext cx="760598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https://www.repository.cam.ac.uk/handle/1810/272725</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Large rainy-season camp"/>
          <p:cNvSpPr txBox="1"/>
          <p:nvPr/>
        </p:nvSpPr>
        <p:spPr>
          <a:xfrm>
            <a:off x="9433191" y="1120262"/>
            <a:ext cx="5517618" cy="68841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Large rainy-season camp</a:t>
            </a:r>
          </a:p>
        </p:txBody>
      </p:sp>
      <p:sp>
        <p:nvSpPr>
          <p:cNvPr id="239" name="credit: T. Whitelaw"/>
          <p:cNvSpPr txBox="1"/>
          <p:nvPr/>
        </p:nvSpPr>
        <p:spPr>
          <a:xfrm>
            <a:off x="17684337" y="12557888"/>
            <a:ext cx="3374264"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T. Whitelaw</a:t>
            </a:r>
          </a:p>
        </p:txBody>
      </p:sp>
      <p:pic>
        <p:nvPicPr>
          <p:cNvPr id="240" name="Screen Shot 2018-11-08 at 10.13.28 AM.png" descr="Screen Shot 2018-11-08 at 10.13.28 AM.png"/>
          <p:cNvPicPr>
            <a:picLocks noChangeAspect="1"/>
          </p:cNvPicPr>
          <p:nvPr/>
        </p:nvPicPr>
        <p:blipFill>
          <a:blip r:embed="rId3">
            <a:extLst/>
          </a:blip>
          <a:stretch>
            <a:fillRect/>
          </a:stretch>
        </p:blipFill>
        <p:spPr>
          <a:xfrm>
            <a:off x="4268566" y="2320126"/>
            <a:ext cx="15846868" cy="9075748"/>
          </a:xfrm>
          <a:prstGeom prst="rect">
            <a:avLst/>
          </a:prstGeom>
          <a:ln w="12700">
            <a:miter lim="400000"/>
          </a:ln>
        </p:spPr>
      </p:pic>
      <p:sp>
        <p:nvSpPr>
          <p:cNvPr id="241" name="Oval"/>
          <p:cNvSpPr/>
          <p:nvPr/>
        </p:nvSpPr>
        <p:spPr>
          <a:xfrm>
            <a:off x="8865412" y="3155946"/>
            <a:ext cx="10271095" cy="7404108"/>
          </a:xfrm>
          <a:prstGeom prst="ellipse">
            <a:avLst/>
          </a:prstGeom>
          <a:ln w="114300">
            <a:solidFill>
              <a:schemeClr val="accent5">
                <a:hueOff val="-82419"/>
                <a:satOff val="-9513"/>
                <a:lumOff val="-16343"/>
              </a:schemeClr>
            </a:solidFill>
            <a:prstDash val="sysDot"/>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2" name="ring model"/>
          <p:cNvSpPr txBox="1"/>
          <p:nvPr/>
        </p:nvSpPr>
        <p:spPr>
          <a:xfrm>
            <a:off x="12630565" y="6482780"/>
            <a:ext cx="2740788"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000">
                <a:solidFill>
                  <a:schemeClr val="accent5">
                    <a:hueOff val="-82419"/>
                    <a:satOff val="-9513"/>
                    <a:lumOff val="-16343"/>
                  </a:schemeClr>
                </a:solidFill>
              </a:defRPr>
            </a:lvl1pPr>
          </a:lstStyle>
          <a:p>
            <a:pPr/>
            <a:r>
              <a:t>ring model</a:t>
            </a:r>
          </a:p>
        </p:txBody>
      </p:sp>
      <p:sp>
        <p:nvSpPr>
          <p:cNvPr id="243" name="https://www.repository.cam.ac.uk/handle/1810/272725"/>
          <p:cNvSpPr txBox="1"/>
          <p:nvPr/>
        </p:nvSpPr>
        <p:spPr>
          <a:xfrm>
            <a:off x="16521230" y="13187960"/>
            <a:ext cx="760598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https://www.repository.cam.ac.uk/handle/1810/272725</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4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2" grpId="2"/>
      <p:bldP build="whole" bldLvl="1" animBg="1" rev="0" advAuto="0" spid="241" grpId="1"/>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Ring Model for H/G Camps"/>
          <p:cNvSpPr txBox="1"/>
          <p:nvPr/>
        </p:nvSpPr>
        <p:spPr>
          <a:xfrm>
            <a:off x="8784463" y="1362667"/>
            <a:ext cx="6815075" cy="77510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Ring Model for H/G Camps</a:t>
            </a:r>
          </a:p>
        </p:txBody>
      </p:sp>
      <p:sp>
        <p:nvSpPr>
          <p:cNvPr id="248" name="families camp along the perimeter of a common area"/>
          <p:cNvSpPr txBox="1"/>
          <p:nvPr/>
        </p:nvSpPr>
        <p:spPr>
          <a:xfrm>
            <a:off x="6030556" y="3358211"/>
            <a:ext cx="12322888" cy="71307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800">
                <a:solidFill>
                  <a:srgbClr val="000000"/>
                </a:solidFill>
              </a:defRPr>
            </a:pPr>
            <a:r>
              <a:t>families camp along the </a:t>
            </a:r>
            <a:r>
              <a:rPr i="1"/>
              <a:t>perimeter</a:t>
            </a:r>
            <a:r>
              <a:t> of a common area</a:t>
            </a:r>
          </a:p>
        </p:txBody>
      </p:sp>
      <p:sp>
        <p:nvSpPr>
          <p:cNvPr id="249" name="Equation"/>
          <p:cNvSpPr txBox="1"/>
          <p:nvPr/>
        </p:nvSpPr>
        <p:spPr>
          <a:xfrm>
            <a:off x="9411524" y="5276545"/>
            <a:ext cx="3331517" cy="84975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7700" i="1">
                      <a:solidFill>
                        <a:srgbClr val="000000"/>
                      </a:solidFill>
                      <a:latin typeface="Cambria Math" panose="02040503050406030204" pitchFamily="18" charset="0"/>
                    </a:rPr>
                    <m:t>A</m:t>
                  </m:r>
                  <m:r>
                    <a:rPr xmlns:a="http://schemas.openxmlformats.org/drawingml/2006/main" sz="7700" i="1">
                      <a:solidFill>
                        <a:srgbClr val="000000"/>
                      </a:solidFill>
                      <a:latin typeface="Cambria Math" panose="02040503050406030204" pitchFamily="18" charset="0"/>
                    </a:rPr>
                    <m:t>=</m:t>
                  </m:r>
                  <m:r>
                    <a:rPr xmlns:a="http://schemas.openxmlformats.org/drawingml/2006/main" sz="7700" i="1">
                      <a:solidFill>
                        <a:srgbClr val="000000"/>
                      </a:solidFill>
                      <a:latin typeface="Cambria Math" panose="02040503050406030204" pitchFamily="18" charset="0"/>
                    </a:rPr>
                    <m:t>π</m:t>
                  </m:r>
                  <m:sSup>
                    <m:e>
                      <m:r>
                        <a:rPr xmlns:a="http://schemas.openxmlformats.org/drawingml/2006/main" sz="7700" i="1">
                          <a:solidFill>
                            <a:srgbClr val="000000"/>
                          </a:solidFill>
                          <a:latin typeface="Cambria Math" panose="02040503050406030204" pitchFamily="18" charset="0"/>
                        </a:rPr>
                        <m:t>R</m:t>
                      </m:r>
                    </m:e>
                    <m:sup>
                      <m:r>
                        <a:rPr xmlns:a="http://schemas.openxmlformats.org/drawingml/2006/main" sz="7700" i="1">
                          <a:solidFill>
                            <a:srgbClr val="000000"/>
                          </a:solidFill>
                          <a:latin typeface="Cambria Math" panose="02040503050406030204" pitchFamily="18" charset="0"/>
                        </a:rPr>
                        <m:t>2</m:t>
                      </m:r>
                    </m:sup>
                  </m:sSup>
                </m:oMath>
              </m:oMathPara>
            </a14:m>
            <a:endParaRPr sz="7700"/>
          </a:p>
        </p:txBody>
      </p:sp>
      <p:sp>
        <p:nvSpPr>
          <p:cNvPr id="250" name="circle"/>
          <p:cNvSpPr txBox="1"/>
          <p:nvPr/>
        </p:nvSpPr>
        <p:spPr>
          <a:xfrm>
            <a:off x="5030698" y="6439435"/>
            <a:ext cx="1606729" cy="837130"/>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600">
                <a:solidFill>
                  <a:srgbClr val="FFFFFF"/>
                </a:solidFill>
                <a:latin typeface="Helvetica Neue Medium"/>
                <a:ea typeface="Helvetica Neue Medium"/>
                <a:cs typeface="Helvetica Neue Medium"/>
                <a:sym typeface="Helvetica Neue Medium"/>
              </a:defRPr>
            </a:lvl1pPr>
          </a:lstStyle>
          <a:p>
            <a:pPr/>
            <a:r>
              <a:t>circle</a:t>
            </a:r>
          </a:p>
        </p:txBody>
      </p:sp>
      <p:sp>
        <p:nvSpPr>
          <p:cNvPr id="251" name="Equation"/>
          <p:cNvSpPr txBox="1"/>
          <p:nvPr/>
        </p:nvSpPr>
        <p:spPr>
          <a:xfrm>
            <a:off x="9546778" y="8538533"/>
            <a:ext cx="3062211" cy="61785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7000" i="1">
                      <a:solidFill>
                        <a:srgbClr val="000000"/>
                      </a:solidFill>
                      <a:latin typeface="Cambria Math" panose="02040503050406030204" pitchFamily="18" charset="0"/>
                    </a:rPr>
                    <m:t>P</m:t>
                  </m:r>
                  <m:r>
                    <a:rPr xmlns:a="http://schemas.openxmlformats.org/drawingml/2006/main" sz="7000" i="1">
                      <a:solidFill>
                        <a:srgbClr val="000000"/>
                      </a:solidFill>
                      <a:latin typeface="Cambria Math" panose="02040503050406030204" pitchFamily="18" charset="0"/>
                    </a:rPr>
                    <m:t>=</m:t>
                  </m:r>
                  <m:r>
                    <a:rPr xmlns:a="http://schemas.openxmlformats.org/drawingml/2006/main" sz="7000" i="1">
                      <a:solidFill>
                        <a:srgbClr val="000000"/>
                      </a:solidFill>
                      <a:latin typeface="Cambria Math" panose="02040503050406030204" pitchFamily="18" charset="0"/>
                    </a:rPr>
                    <m:t>2</m:t>
                  </m:r>
                  <m:r>
                    <a:rPr xmlns:a="http://schemas.openxmlformats.org/drawingml/2006/main" sz="7000" i="1">
                      <a:solidFill>
                        <a:srgbClr val="000000"/>
                      </a:solidFill>
                      <a:latin typeface="Cambria Math" panose="02040503050406030204" pitchFamily="18" charset="0"/>
                    </a:rPr>
                    <m:t>π</m:t>
                  </m:r>
                  <m:r>
                    <a:rPr xmlns:a="http://schemas.openxmlformats.org/drawingml/2006/main" sz="7000" i="1">
                      <a:solidFill>
                        <a:srgbClr val="000000"/>
                      </a:solidFill>
                      <a:latin typeface="Cambria Math" panose="02040503050406030204" pitchFamily="18" charset="0"/>
                    </a:rPr>
                    <m:t>R</m:t>
                  </m:r>
                </m:oMath>
              </m:oMathPara>
            </a14:m>
            <a:endParaRPr sz="7000"/>
          </a:p>
        </p:txBody>
      </p:sp>
      <p:sp>
        <p:nvSpPr>
          <p:cNvPr id="252" name="perimeter"/>
          <p:cNvSpPr txBox="1"/>
          <p:nvPr/>
        </p:nvSpPr>
        <p:spPr>
          <a:xfrm>
            <a:off x="6913105" y="9764199"/>
            <a:ext cx="2271040" cy="68841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600">
                <a:solidFill>
                  <a:srgbClr val="000000"/>
                </a:solidFill>
              </a:defRPr>
            </a:lvl1pPr>
          </a:lstStyle>
          <a:p>
            <a:pPr/>
            <a:r>
              <a:t>perimeter</a:t>
            </a:r>
          </a:p>
        </p:txBody>
      </p:sp>
      <p:sp>
        <p:nvSpPr>
          <p:cNvPr id="253" name="area"/>
          <p:cNvSpPr txBox="1"/>
          <p:nvPr/>
        </p:nvSpPr>
        <p:spPr>
          <a:xfrm>
            <a:off x="7492377" y="4799293"/>
            <a:ext cx="1112496" cy="68841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600">
                <a:solidFill>
                  <a:srgbClr val="000000"/>
                </a:solidFill>
              </a:defRPr>
            </a:lvl1pPr>
          </a:lstStyle>
          <a:p>
            <a:pPr/>
            <a:r>
              <a:t>area</a:t>
            </a:r>
          </a:p>
        </p:txBody>
      </p:sp>
      <p:sp>
        <p:nvSpPr>
          <p:cNvPr id="254" name="Line"/>
          <p:cNvSpPr/>
          <p:nvPr/>
        </p:nvSpPr>
        <p:spPr>
          <a:xfrm>
            <a:off x="12977812" y="8848840"/>
            <a:ext cx="1669067" cy="1"/>
          </a:xfrm>
          <a:prstGeom prst="line">
            <a:avLst/>
          </a:prstGeom>
          <a:ln w="1016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55" name="Equation"/>
          <p:cNvSpPr txBox="1"/>
          <p:nvPr/>
        </p:nvSpPr>
        <p:spPr>
          <a:xfrm>
            <a:off x="15002031" y="8164826"/>
            <a:ext cx="5954540" cy="136194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600" i="1">
                      <a:solidFill>
                        <a:srgbClr val="000000"/>
                      </a:solidFill>
                      <a:latin typeface="Cambria Math" panose="02040503050406030204" pitchFamily="18" charset="0"/>
                    </a:rPr>
                    <m:t>P</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a</m:t>
                  </m:r>
                  <m:r>
                    <a:rPr xmlns:a="http://schemas.openxmlformats.org/drawingml/2006/main" sz="5600" i="1">
                      <a:solidFill>
                        <a:srgbClr val="000000"/>
                      </a:solidFill>
                      <a:latin typeface="Cambria Math" panose="02040503050406030204" pitchFamily="18" charset="0"/>
                    </a:rPr>
                    <m:t>N</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R</m:t>
                  </m:r>
                  <m:r>
                    <a:rPr xmlns:a="http://schemas.openxmlformats.org/drawingml/2006/main" sz="5600" i="1">
                      <a:solidFill>
                        <a:srgbClr val="000000"/>
                      </a:solidFill>
                      <a:latin typeface="Cambria Math" panose="02040503050406030204" pitchFamily="18" charset="0"/>
                    </a:rPr>
                    <m:t>=</m:t>
                  </m:r>
                  <m:f>
                    <m:fPr>
                      <m:ctrlPr>
                        <a:rPr xmlns:a="http://schemas.openxmlformats.org/drawingml/2006/main" sz="5600" i="1">
                          <a:solidFill>
                            <a:srgbClr val="000000"/>
                          </a:solidFill>
                          <a:latin typeface="Cambria Math" panose="02040503050406030204" pitchFamily="18" charset="0"/>
                        </a:rPr>
                      </m:ctrlPr>
                      <m:type m:val="bar"/>
                    </m:fPr>
                    <m:num>
                      <m:r>
                        <a:rPr xmlns:a="http://schemas.openxmlformats.org/drawingml/2006/main" sz="5600" i="1">
                          <a:solidFill>
                            <a:srgbClr val="000000"/>
                          </a:solidFill>
                          <a:latin typeface="Cambria Math" panose="02040503050406030204" pitchFamily="18" charset="0"/>
                        </a:rPr>
                        <m:t>a</m:t>
                      </m:r>
                    </m:num>
                    <m:den>
                      <m:r>
                        <a:rPr xmlns:a="http://schemas.openxmlformats.org/drawingml/2006/main" sz="5600" i="1">
                          <a:solidFill>
                            <a:srgbClr val="000000"/>
                          </a:solidFill>
                          <a:latin typeface="Cambria Math" panose="02040503050406030204" pitchFamily="18" charset="0"/>
                        </a:rPr>
                        <m:t>2</m:t>
                      </m:r>
                      <m:r>
                        <a:rPr xmlns:a="http://schemas.openxmlformats.org/drawingml/2006/main" sz="5600" i="1">
                          <a:solidFill>
                            <a:srgbClr val="000000"/>
                          </a:solidFill>
                          <a:latin typeface="Cambria Math" panose="02040503050406030204" pitchFamily="18" charset="0"/>
                        </a:rPr>
                        <m:t>π</m:t>
                      </m:r>
                    </m:den>
                  </m:f>
                  <m:r>
                    <a:rPr xmlns:a="http://schemas.openxmlformats.org/drawingml/2006/main" sz="5600" i="1">
                      <a:solidFill>
                        <a:srgbClr val="000000"/>
                      </a:solidFill>
                      <a:latin typeface="Cambria Math" panose="02040503050406030204" pitchFamily="18" charset="0"/>
                    </a:rPr>
                    <m:t>N</m:t>
                  </m:r>
                </m:oMath>
              </m:oMathPara>
            </a14:m>
            <a:endParaRPr sz="5600"/>
          </a:p>
        </p:txBody>
      </p:sp>
      <p:sp>
        <p:nvSpPr>
          <p:cNvPr id="256" name="Line"/>
          <p:cNvSpPr/>
          <p:nvPr/>
        </p:nvSpPr>
        <p:spPr>
          <a:xfrm>
            <a:off x="13535820" y="5780079"/>
            <a:ext cx="1669066" cy="1"/>
          </a:xfrm>
          <a:prstGeom prst="line">
            <a:avLst/>
          </a:prstGeom>
          <a:ln w="1016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57" name="Equation"/>
          <p:cNvSpPr txBox="1"/>
          <p:nvPr/>
        </p:nvSpPr>
        <p:spPr>
          <a:xfrm>
            <a:off x="16022907" y="4929237"/>
            <a:ext cx="3130585" cy="171183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800" i="1">
                      <a:solidFill>
                        <a:srgbClr val="000000"/>
                      </a:solidFill>
                      <a:latin typeface="Cambria Math" panose="02040503050406030204" pitchFamily="18" charset="0"/>
                    </a:rPr>
                    <m:t>A</m:t>
                  </m:r>
                  <m:r>
                    <a:rPr xmlns:a="http://schemas.openxmlformats.org/drawingml/2006/main" sz="5800" i="1">
                      <a:solidFill>
                        <a:srgbClr val="000000"/>
                      </a:solidFill>
                      <a:latin typeface="Cambria Math" panose="02040503050406030204" pitchFamily="18" charset="0"/>
                    </a:rPr>
                    <m:t>=</m:t>
                  </m:r>
                  <m:f>
                    <m:fPr>
                      <m:ctrlPr>
                        <a:rPr xmlns:a="http://schemas.openxmlformats.org/drawingml/2006/main" sz="5800" i="1">
                          <a:solidFill>
                            <a:srgbClr val="000000"/>
                          </a:solidFill>
                          <a:latin typeface="Cambria Math" panose="02040503050406030204" pitchFamily="18" charset="0"/>
                        </a:rPr>
                      </m:ctrlPr>
                      <m:type m:val="bar"/>
                    </m:fPr>
                    <m:num>
                      <m:sSup>
                        <m:e>
                          <m:r>
                            <a:rPr xmlns:a="http://schemas.openxmlformats.org/drawingml/2006/main" sz="5800" i="1">
                              <a:solidFill>
                                <a:srgbClr val="000000"/>
                              </a:solidFill>
                              <a:latin typeface="Cambria Math" panose="02040503050406030204" pitchFamily="18" charset="0"/>
                            </a:rPr>
                            <m:t>a</m:t>
                          </m:r>
                        </m:e>
                        <m:sup>
                          <m:r>
                            <a:rPr xmlns:a="http://schemas.openxmlformats.org/drawingml/2006/main" sz="5800" i="1">
                              <a:solidFill>
                                <a:srgbClr val="000000"/>
                              </a:solidFill>
                              <a:latin typeface="Cambria Math" panose="02040503050406030204" pitchFamily="18" charset="0"/>
                            </a:rPr>
                            <m:t>2</m:t>
                          </m:r>
                        </m:sup>
                      </m:sSup>
                    </m:num>
                    <m:den>
                      <m:r>
                        <a:rPr xmlns:a="http://schemas.openxmlformats.org/drawingml/2006/main" sz="5800" i="1">
                          <a:solidFill>
                            <a:srgbClr val="000000"/>
                          </a:solidFill>
                          <a:latin typeface="Cambria Math" panose="02040503050406030204" pitchFamily="18" charset="0"/>
                        </a:rPr>
                        <m:t>4</m:t>
                      </m:r>
                      <m:r>
                        <a:rPr xmlns:a="http://schemas.openxmlformats.org/drawingml/2006/main" sz="5800" i="1">
                          <a:solidFill>
                            <a:srgbClr val="000000"/>
                          </a:solidFill>
                          <a:latin typeface="Cambria Math" panose="02040503050406030204" pitchFamily="18" charset="0"/>
                        </a:rPr>
                        <m:t>π</m:t>
                      </m:r>
                    </m:den>
                  </m:f>
                  <m:sSup>
                    <m:e>
                      <m:r>
                        <a:rPr xmlns:a="http://schemas.openxmlformats.org/drawingml/2006/main" sz="5800" i="1">
                          <a:solidFill>
                            <a:srgbClr val="000000"/>
                          </a:solidFill>
                          <a:latin typeface="Cambria Math" panose="02040503050406030204" pitchFamily="18" charset="0"/>
                        </a:rPr>
                        <m:t>N</m:t>
                      </m:r>
                    </m:e>
                    <m:sup>
                      <m:r>
                        <a:rPr xmlns:a="http://schemas.openxmlformats.org/drawingml/2006/main" sz="5800" i="1">
                          <a:solidFill>
                            <a:srgbClr val="000000"/>
                          </a:solidFill>
                          <a:latin typeface="Cambria Math" panose="02040503050406030204" pitchFamily="18" charset="0"/>
                        </a:rPr>
                        <m:t>2</m:t>
                      </m:r>
                    </m:sup>
                  </m:sSup>
                </m:oMath>
              </m:oMathPara>
            </a14:m>
            <a:endParaRPr sz="5800"/>
          </a:p>
        </p:txBody>
      </p:sp>
      <p:sp>
        <p:nvSpPr>
          <p:cNvPr id="258" name="Area is superlinear on Population !!!"/>
          <p:cNvSpPr txBox="1"/>
          <p:nvPr/>
        </p:nvSpPr>
        <p:spPr>
          <a:xfrm>
            <a:off x="6301371" y="11050436"/>
            <a:ext cx="11781258" cy="973883"/>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5400">
                <a:solidFill>
                  <a:srgbClr val="FFFFFF"/>
                </a:solidFill>
                <a:latin typeface="Helvetica Neue Medium"/>
                <a:ea typeface="Helvetica Neue Medium"/>
                <a:cs typeface="Helvetica Neue Medium"/>
                <a:sym typeface="Helvetica Neue Medium"/>
              </a:defRPr>
            </a:pPr>
            <a:r>
              <a:t>Area is </a:t>
            </a:r>
            <a:r>
              <a:rPr i="1">
                <a:latin typeface="+mn-lt"/>
                <a:ea typeface="+mn-ea"/>
                <a:cs typeface="+mn-cs"/>
                <a:sym typeface="Helvetica Neue"/>
              </a:rPr>
              <a:t>superlinear</a:t>
            </a:r>
            <a:r>
              <a:t> on Population !!!  </a:t>
            </a:r>
          </a:p>
        </p:txBody>
      </p:sp>
      <p:sp>
        <p:nvSpPr>
          <p:cNvPr id="259" name="https://www.cambridge.org/core/journals/american-antiquity/article/abs/functional-estimator-of-population-from-floor-area/5345979420D340EEA82F3AF53D2743F2"/>
          <p:cNvSpPr txBox="1"/>
          <p:nvPr/>
        </p:nvSpPr>
        <p:spPr>
          <a:xfrm>
            <a:off x="1112000" y="13103495"/>
            <a:ext cx="2251222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https://www.cambridge.org/core/journals/american-antiquity/article/abs/functional-estimator-of-population-from-floor-area/5345979420D340EEA82F3AF53D2743F2</a:t>
            </a:r>
          </a:p>
        </p:txBody>
      </p:sp>
      <p:sp>
        <p:nvSpPr>
          <p:cNvPr id="260" name="P Wiessner 1974"/>
          <p:cNvSpPr txBox="1"/>
          <p:nvPr/>
        </p:nvSpPr>
        <p:spPr>
          <a:xfrm>
            <a:off x="1131744" y="12434302"/>
            <a:ext cx="3359811"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P Wiessner 1974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5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5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6" grpId="3"/>
      <p:bldP build="whole" bldLvl="1" animBg="1" rev="0" advAuto="0" spid="258" grpId="5"/>
      <p:bldP build="whole" bldLvl="1" animBg="1" rev="0" advAuto="0" spid="254" grpId="1"/>
      <p:bldP build="whole" bldLvl="1" animBg="1" rev="0" advAuto="0" spid="255" grpId="2"/>
      <p:bldP build="whole" bldLvl="1" animBg="1" rev="0" advAuto="0" spid="257" grpId="4"/>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4" name="Screen Shot 2018-11-08 at 11.36.50 AM.png" descr="Screen Shot 2018-11-08 at 11.36.50 AM.png"/>
          <p:cNvPicPr>
            <a:picLocks noChangeAspect="1"/>
          </p:cNvPicPr>
          <p:nvPr/>
        </p:nvPicPr>
        <p:blipFill>
          <a:blip r:embed="rId3">
            <a:extLst/>
          </a:blip>
          <a:stretch>
            <a:fillRect/>
          </a:stretch>
        </p:blipFill>
        <p:spPr>
          <a:xfrm>
            <a:off x="3938649" y="3345699"/>
            <a:ext cx="16506702" cy="8453352"/>
          </a:xfrm>
          <a:prstGeom prst="rect">
            <a:avLst/>
          </a:prstGeom>
          <a:ln w="12700">
            <a:miter lim="400000"/>
          </a:ln>
        </p:spPr>
      </p:pic>
      <p:sp>
        <p:nvSpPr>
          <p:cNvPr id="265" name="Line"/>
          <p:cNvSpPr/>
          <p:nvPr/>
        </p:nvSpPr>
        <p:spPr>
          <a:xfrm>
            <a:off x="4333875" y="7411640"/>
            <a:ext cx="15644813" cy="1"/>
          </a:xfrm>
          <a:prstGeom prst="line">
            <a:avLst/>
          </a:prstGeom>
          <a:ln w="101600">
            <a:solidFill>
              <a:schemeClr val="accent1"/>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66" name="Area - Population relationship of H/G camps"/>
          <p:cNvSpPr txBox="1"/>
          <p:nvPr/>
        </p:nvSpPr>
        <p:spPr>
          <a:xfrm>
            <a:off x="5976022" y="367247"/>
            <a:ext cx="12431955" cy="83713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600">
                <a:solidFill>
                  <a:srgbClr val="000000"/>
                </a:solidFill>
              </a:defRPr>
            </a:lvl1pPr>
          </a:lstStyle>
          <a:p>
            <a:pPr/>
            <a:r>
              <a:t>Area - Population relationship of H/G camps</a:t>
            </a:r>
          </a:p>
        </p:txBody>
      </p:sp>
      <p:sp>
        <p:nvSpPr>
          <p:cNvPr id="267" name="Equation"/>
          <p:cNvSpPr txBox="1"/>
          <p:nvPr/>
        </p:nvSpPr>
        <p:spPr>
          <a:xfrm>
            <a:off x="10277210" y="1521403"/>
            <a:ext cx="3797320" cy="79087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600" i="1">
                      <a:solidFill>
                        <a:srgbClr val="000000"/>
                      </a:solidFill>
                      <a:latin typeface="Cambria Math" panose="02040503050406030204" pitchFamily="18" charset="0"/>
                    </a:rPr>
                    <m:t>A</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N</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m:t>
                  </m:r>
                  <m:sSub>
                    <m:e>
                      <m:r>
                        <a:rPr xmlns:a="http://schemas.openxmlformats.org/drawingml/2006/main" sz="5600" i="1">
                          <a:solidFill>
                            <a:srgbClr val="000000"/>
                          </a:solidFill>
                          <a:latin typeface="Cambria Math" panose="02040503050406030204" pitchFamily="18" charset="0"/>
                        </a:rPr>
                        <m:t>A</m:t>
                      </m:r>
                    </m:e>
                    <m:sub>
                      <m:r>
                        <a:rPr xmlns:a="http://schemas.openxmlformats.org/drawingml/2006/main" sz="5600" i="1">
                          <a:solidFill>
                            <a:srgbClr val="000000"/>
                          </a:solidFill>
                          <a:latin typeface="Cambria Math" panose="02040503050406030204" pitchFamily="18" charset="0"/>
                        </a:rPr>
                        <m:t>0</m:t>
                      </m:r>
                    </m:sub>
                  </m:sSub>
                  <m:sSup>
                    <m:e>
                      <m:r>
                        <a:rPr xmlns:a="http://schemas.openxmlformats.org/drawingml/2006/main" sz="5600" i="1">
                          <a:solidFill>
                            <a:srgbClr val="000000"/>
                          </a:solidFill>
                          <a:latin typeface="Cambria Math" panose="02040503050406030204" pitchFamily="18" charset="0"/>
                        </a:rPr>
                        <m:t>N</m:t>
                      </m:r>
                    </m:e>
                    <m:sup>
                      <m:r>
                        <a:rPr xmlns:a="http://schemas.openxmlformats.org/drawingml/2006/main" sz="5600" i="1">
                          <a:solidFill>
                            <a:srgbClr val="000000"/>
                          </a:solidFill>
                          <a:latin typeface="Cambria Math" panose="02040503050406030204" pitchFamily="18" charset="0"/>
                        </a:rPr>
                        <m:t>β</m:t>
                      </m:r>
                    </m:sup>
                  </m:sSup>
                </m:oMath>
              </m:oMathPara>
            </a14:m>
            <a:endParaRPr sz="5600"/>
          </a:p>
        </p:txBody>
      </p:sp>
      <p:sp>
        <p:nvSpPr>
          <p:cNvPr id="268" name="forgive notation of exponents not consistent"/>
          <p:cNvSpPr txBox="1"/>
          <p:nvPr/>
        </p:nvSpPr>
        <p:spPr>
          <a:xfrm>
            <a:off x="12725717" y="2654644"/>
            <a:ext cx="7933691"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forgive notation of exponents not consistent</a:t>
            </a:r>
          </a:p>
        </p:txBody>
      </p:sp>
      <p:sp>
        <p:nvSpPr>
          <p:cNvPr id="269" name="Lobo et al 2018"/>
          <p:cNvSpPr txBox="1"/>
          <p:nvPr/>
        </p:nvSpPr>
        <p:spPr>
          <a:xfrm>
            <a:off x="17973992" y="12511296"/>
            <a:ext cx="2866391"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Lobo et al 2018</a:t>
            </a:r>
          </a:p>
        </p:txBody>
      </p:sp>
      <p:sp>
        <p:nvSpPr>
          <p:cNvPr id="270" name="Superlinear !?"/>
          <p:cNvSpPr txBox="1"/>
          <p:nvPr/>
        </p:nvSpPr>
        <p:spPr>
          <a:xfrm>
            <a:off x="20516428" y="6854297"/>
            <a:ext cx="2704288"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Superlinear !?</a:t>
            </a:r>
          </a:p>
        </p:txBody>
      </p:sp>
      <p:sp>
        <p:nvSpPr>
          <p:cNvPr id="271" name="https://www.journals.uchicago.edu/doi/abs/10.1086/719234"/>
          <p:cNvSpPr txBox="1"/>
          <p:nvPr/>
        </p:nvSpPr>
        <p:spPr>
          <a:xfrm>
            <a:off x="15830742" y="13176310"/>
            <a:ext cx="830549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https://www.journals.uchicago.edu/doi/abs/10.1086/719234</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5" name="Screen Shot 2018-11-08 at 10.03.31 AM.png" descr="Screen Shot 2018-11-08 at 10.03.31 AM.png"/>
          <p:cNvPicPr>
            <a:picLocks noChangeAspect="1"/>
          </p:cNvPicPr>
          <p:nvPr/>
        </p:nvPicPr>
        <p:blipFill>
          <a:blip r:embed="rId3">
            <a:extLst/>
          </a:blip>
          <a:stretch>
            <a:fillRect/>
          </a:stretch>
        </p:blipFill>
        <p:spPr>
          <a:xfrm>
            <a:off x="5392675" y="1093102"/>
            <a:ext cx="13598650" cy="11529796"/>
          </a:xfrm>
          <a:prstGeom prst="rect">
            <a:avLst/>
          </a:prstGeom>
          <a:ln w="12700">
            <a:miter lim="400000"/>
          </a:ln>
        </p:spPr>
      </p:pic>
      <p:sp>
        <p:nvSpPr>
          <p:cNvPr id="276" name="credit: T. Whitelaw"/>
          <p:cNvSpPr txBox="1"/>
          <p:nvPr/>
        </p:nvSpPr>
        <p:spPr>
          <a:xfrm>
            <a:off x="17684337" y="12557888"/>
            <a:ext cx="3374264"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T. Whitelaw</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0" name="Screen Shot 2018-11-08 at 10.04.14 AM.png" descr="Screen Shot 2018-11-08 at 10.04.14 AM.png"/>
          <p:cNvPicPr>
            <a:picLocks noChangeAspect="1"/>
          </p:cNvPicPr>
          <p:nvPr/>
        </p:nvPicPr>
        <p:blipFill>
          <a:blip r:embed="rId3">
            <a:extLst/>
          </a:blip>
          <a:stretch>
            <a:fillRect/>
          </a:stretch>
        </p:blipFill>
        <p:spPr>
          <a:xfrm>
            <a:off x="3692327" y="2001044"/>
            <a:ext cx="16999346" cy="9713912"/>
          </a:xfrm>
          <a:prstGeom prst="rect">
            <a:avLst/>
          </a:prstGeom>
          <a:ln w="12700">
            <a:miter lim="400000"/>
          </a:ln>
        </p:spPr>
      </p:pic>
      <p:sp>
        <p:nvSpPr>
          <p:cNvPr id="281" name="Equation"/>
          <p:cNvSpPr txBox="1"/>
          <p:nvPr/>
        </p:nvSpPr>
        <p:spPr>
          <a:xfrm>
            <a:off x="9710316" y="2967248"/>
            <a:ext cx="3506882" cy="191843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500" i="1">
                      <a:solidFill>
                        <a:srgbClr val="000000"/>
                      </a:solidFill>
                      <a:latin typeface="Cambria Math" panose="02040503050406030204" pitchFamily="18" charset="0"/>
                    </a:rPr>
                    <m:t>A</m:t>
                  </m:r>
                  <m:r>
                    <a:rPr xmlns:a="http://schemas.openxmlformats.org/drawingml/2006/main" sz="6500" i="1">
                      <a:solidFill>
                        <a:srgbClr val="000000"/>
                      </a:solidFill>
                      <a:latin typeface="Cambria Math" panose="02040503050406030204" pitchFamily="18" charset="0"/>
                    </a:rPr>
                    <m:t>=</m:t>
                  </m:r>
                  <m:f>
                    <m:fPr>
                      <m:ctrlPr>
                        <a:rPr xmlns:a="http://schemas.openxmlformats.org/drawingml/2006/main" sz="6500" i="1">
                          <a:solidFill>
                            <a:srgbClr val="000000"/>
                          </a:solidFill>
                          <a:latin typeface="Cambria Math" panose="02040503050406030204" pitchFamily="18" charset="0"/>
                        </a:rPr>
                      </m:ctrlPr>
                      <m:type m:val="bar"/>
                    </m:fPr>
                    <m:num>
                      <m:sSup>
                        <m:e>
                          <m:r>
                            <a:rPr xmlns:a="http://schemas.openxmlformats.org/drawingml/2006/main" sz="6500" i="1">
                              <a:solidFill>
                                <a:srgbClr val="000000"/>
                              </a:solidFill>
                              <a:latin typeface="Cambria Math" panose="02040503050406030204" pitchFamily="18" charset="0"/>
                            </a:rPr>
                            <m:t>a</m:t>
                          </m:r>
                        </m:e>
                        <m:sup>
                          <m:r>
                            <a:rPr xmlns:a="http://schemas.openxmlformats.org/drawingml/2006/main" sz="6500" i="1">
                              <a:solidFill>
                                <a:srgbClr val="000000"/>
                              </a:solidFill>
                              <a:latin typeface="Cambria Math" panose="02040503050406030204" pitchFamily="18" charset="0"/>
                            </a:rPr>
                            <m:t>2</m:t>
                          </m:r>
                        </m:sup>
                      </m:sSup>
                    </m:num>
                    <m:den>
                      <m:r>
                        <a:rPr xmlns:a="http://schemas.openxmlformats.org/drawingml/2006/main" sz="6500" i="1">
                          <a:solidFill>
                            <a:srgbClr val="000000"/>
                          </a:solidFill>
                          <a:latin typeface="Cambria Math" panose="02040503050406030204" pitchFamily="18" charset="0"/>
                        </a:rPr>
                        <m:t>4</m:t>
                      </m:r>
                      <m:r>
                        <a:rPr xmlns:a="http://schemas.openxmlformats.org/drawingml/2006/main" sz="6500" i="1">
                          <a:solidFill>
                            <a:srgbClr val="000000"/>
                          </a:solidFill>
                          <a:latin typeface="Cambria Math" panose="02040503050406030204" pitchFamily="18" charset="0"/>
                        </a:rPr>
                        <m:t>π</m:t>
                      </m:r>
                    </m:den>
                  </m:f>
                  <m:sSup>
                    <m:e>
                      <m:r>
                        <a:rPr xmlns:a="http://schemas.openxmlformats.org/drawingml/2006/main" sz="6500" i="1">
                          <a:solidFill>
                            <a:srgbClr val="000000"/>
                          </a:solidFill>
                          <a:latin typeface="Cambria Math" panose="02040503050406030204" pitchFamily="18" charset="0"/>
                        </a:rPr>
                        <m:t>N</m:t>
                      </m:r>
                    </m:e>
                    <m:sup>
                      <m:r>
                        <a:rPr xmlns:a="http://schemas.openxmlformats.org/drawingml/2006/main" sz="6500" i="1">
                          <a:solidFill>
                            <a:srgbClr val="000000"/>
                          </a:solidFill>
                          <a:latin typeface="Cambria Math" panose="02040503050406030204" pitchFamily="18" charset="0"/>
                        </a:rPr>
                        <m:t>2</m:t>
                      </m:r>
                    </m:sup>
                  </m:sSup>
                </m:oMath>
              </m:oMathPara>
            </a14:m>
            <a:endParaRPr sz="6500"/>
          </a:p>
        </p:txBody>
      </p:sp>
      <p:sp>
        <p:nvSpPr>
          <p:cNvPr id="282" name="Equation"/>
          <p:cNvSpPr txBox="1"/>
          <p:nvPr/>
        </p:nvSpPr>
        <p:spPr>
          <a:xfrm>
            <a:off x="16112219" y="3135797"/>
            <a:ext cx="4509726" cy="158148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800" i="1">
                      <a:solidFill>
                        <a:srgbClr val="000000"/>
                      </a:solidFill>
                      <a:latin typeface="Cambria Math" panose="02040503050406030204" pitchFamily="18" charset="0"/>
                    </a:rPr>
                    <m:t>n</m:t>
                  </m:r>
                  <m:r>
                    <a:rPr xmlns:a="http://schemas.openxmlformats.org/drawingml/2006/main" sz="5800" i="1">
                      <a:solidFill>
                        <a:srgbClr val="000000"/>
                      </a:solidFill>
                      <a:latin typeface="Cambria Math" panose="02040503050406030204" pitchFamily="18" charset="0"/>
                    </a:rPr>
                    <m:t>=</m:t>
                  </m:r>
                  <m:f>
                    <m:fPr>
                      <m:ctrlPr>
                        <a:rPr xmlns:a="http://schemas.openxmlformats.org/drawingml/2006/main" sz="5800" i="1">
                          <a:solidFill>
                            <a:srgbClr val="000000"/>
                          </a:solidFill>
                          <a:latin typeface="Cambria Math" panose="02040503050406030204" pitchFamily="18" charset="0"/>
                        </a:rPr>
                      </m:ctrlPr>
                      <m:type m:val="bar"/>
                    </m:fPr>
                    <m:num>
                      <m:r>
                        <a:rPr xmlns:a="http://schemas.openxmlformats.org/drawingml/2006/main" sz="5800" i="1">
                          <a:solidFill>
                            <a:srgbClr val="000000"/>
                          </a:solidFill>
                          <a:latin typeface="Cambria Math" panose="02040503050406030204" pitchFamily="18" charset="0"/>
                        </a:rPr>
                        <m:t>N</m:t>
                      </m:r>
                    </m:num>
                    <m:den>
                      <m:r>
                        <a:rPr xmlns:a="http://schemas.openxmlformats.org/drawingml/2006/main" sz="5800" i="1">
                          <a:solidFill>
                            <a:srgbClr val="000000"/>
                          </a:solidFill>
                          <a:latin typeface="Cambria Math" panose="02040503050406030204" pitchFamily="18" charset="0"/>
                        </a:rPr>
                        <m:t>A</m:t>
                      </m:r>
                    </m:den>
                  </m:f>
                  <m:r>
                    <a:rPr xmlns:a="http://schemas.openxmlformats.org/drawingml/2006/main" sz="5800" i="1">
                      <a:solidFill>
                        <a:srgbClr val="000000"/>
                      </a:solidFill>
                      <a:latin typeface="Cambria Math" panose="02040503050406030204" pitchFamily="18" charset="0"/>
                    </a:rPr>
                    <m:t>=</m:t>
                  </m:r>
                  <m:f>
                    <m:fPr>
                      <m:ctrlPr>
                        <a:rPr xmlns:a="http://schemas.openxmlformats.org/drawingml/2006/main" sz="5800" i="1">
                          <a:solidFill>
                            <a:srgbClr val="000000"/>
                          </a:solidFill>
                          <a:latin typeface="Cambria Math" panose="02040503050406030204" pitchFamily="18" charset="0"/>
                        </a:rPr>
                      </m:ctrlPr>
                      <m:type m:val="bar"/>
                    </m:fPr>
                    <m:num>
                      <m:r>
                        <a:rPr xmlns:a="http://schemas.openxmlformats.org/drawingml/2006/main" sz="5800" i="1">
                          <a:solidFill>
                            <a:srgbClr val="000000"/>
                          </a:solidFill>
                          <a:latin typeface="Cambria Math" panose="02040503050406030204" pitchFamily="18" charset="0"/>
                        </a:rPr>
                        <m:t>4</m:t>
                      </m:r>
                      <m:r>
                        <a:rPr xmlns:a="http://schemas.openxmlformats.org/drawingml/2006/main" sz="5800" i="1">
                          <a:solidFill>
                            <a:srgbClr val="000000"/>
                          </a:solidFill>
                          <a:latin typeface="Cambria Math" panose="02040503050406030204" pitchFamily="18" charset="0"/>
                        </a:rPr>
                        <m:t>π</m:t>
                      </m:r>
                    </m:num>
                    <m:den>
                      <m:sSup>
                        <m:e>
                          <m:r>
                            <a:rPr xmlns:a="http://schemas.openxmlformats.org/drawingml/2006/main" sz="5800" i="1">
                              <a:solidFill>
                                <a:srgbClr val="000000"/>
                              </a:solidFill>
                              <a:latin typeface="Cambria Math" panose="02040503050406030204" pitchFamily="18" charset="0"/>
                            </a:rPr>
                            <m:t>a</m:t>
                          </m:r>
                        </m:e>
                        <m:sup>
                          <m:r>
                            <a:rPr xmlns:a="http://schemas.openxmlformats.org/drawingml/2006/main" sz="5800" i="1">
                              <a:solidFill>
                                <a:srgbClr val="000000"/>
                              </a:solidFill>
                              <a:latin typeface="Cambria Math" panose="02040503050406030204" pitchFamily="18" charset="0"/>
                            </a:rPr>
                            <m:t>2</m:t>
                          </m:r>
                        </m:sup>
                      </m:sSup>
                    </m:den>
                  </m:f>
                  <m:f>
                    <m:fPr>
                      <m:ctrlPr>
                        <a:rPr xmlns:a="http://schemas.openxmlformats.org/drawingml/2006/main" sz="5800" i="1">
                          <a:solidFill>
                            <a:srgbClr val="000000"/>
                          </a:solidFill>
                          <a:latin typeface="Cambria Math" panose="02040503050406030204" pitchFamily="18" charset="0"/>
                        </a:rPr>
                      </m:ctrlPr>
                      <m:type m:val="bar"/>
                    </m:fPr>
                    <m:num>
                      <m:r>
                        <a:rPr xmlns:a="http://schemas.openxmlformats.org/drawingml/2006/main" sz="5800" i="1">
                          <a:solidFill>
                            <a:srgbClr val="000000"/>
                          </a:solidFill>
                          <a:latin typeface="Cambria Math" panose="02040503050406030204" pitchFamily="18" charset="0"/>
                        </a:rPr>
                        <m:t>1</m:t>
                      </m:r>
                    </m:num>
                    <m:den>
                      <m:r>
                        <a:rPr xmlns:a="http://schemas.openxmlformats.org/drawingml/2006/main" sz="5800" i="1">
                          <a:solidFill>
                            <a:srgbClr val="000000"/>
                          </a:solidFill>
                          <a:latin typeface="Cambria Math" panose="02040503050406030204" pitchFamily="18" charset="0"/>
                        </a:rPr>
                        <m:t>N</m:t>
                      </m:r>
                    </m:den>
                  </m:f>
                </m:oMath>
              </m:oMathPara>
            </a14:m>
            <a:endParaRPr sz="5800"/>
          </a:p>
        </p:txBody>
      </p:sp>
      <p:sp>
        <p:nvSpPr>
          <p:cNvPr id="283" name="Line"/>
          <p:cNvSpPr/>
          <p:nvPr/>
        </p:nvSpPr>
        <p:spPr>
          <a:xfrm>
            <a:off x="13846599" y="3921851"/>
            <a:ext cx="1624578" cy="1"/>
          </a:xfrm>
          <a:prstGeom prst="line">
            <a:avLst/>
          </a:prstGeom>
          <a:ln w="1016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84" name="camp area"/>
          <p:cNvSpPr txBox="1"/>
          <p:nvPr/>
        </p:nvSpPr>
        <p:spPr>
          <a:xfrm>
            <a:off x="9662147" y="5187494"/>
            <a:ext cx="220220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camp area</a:t>
            </a:r>
          </a:p>
        </p:txBody>
      </p:sp>
      <p:sp>
        <p:nvSpPr>
          <p:cNvPr id="285" name="population density"/>
          <p:cNvSpPr txBox="1"/>
          <p:nvPr/>
        </p:nvSpPr>
        <p:spPr>
          <a:xfrm>
            <a:off x="16006552" y="5187494"/>
            <a:ext cx="372945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population density</a:t>
            </a:r>
          </a:p>
        </p:txBody>
      </p:sp>
      <p:sp>
        <p:nvSpPr>
          <p:cNvPr id="286" name="superlinear"/>
          <p:cNvSpPr txBox="1"/>
          <p:nvPr/>
        </p:nvSpPr>
        <p:spPr>
          <a:xfrm>
            <a:off x="10384354" y="1196405"/>
            <a:ext cx="2762632" cy="750440"/>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000">
                <a:solidFill>
                  <a:srgbClr val="FFFFFF"/>
                </a:solidFill>
                <a:latin typeface="Helvetica Neue Medium"/>
                <a:ea typeface="Helvetica Neue Medium"/>
                <a:cs typeface="Helvetica Neue Medium"/>
                <a:sym typeface="Helvetica Neue Medium"/>
              </a:defRPr>
            </a:lvl1pPr>
          </a:lstStyle>
          <a:p>
            <a:pPr/>
            <a:r>
              <a:t>superlinear</a:t>
            </a:r>
          </a:p>
        </p:txBody>
      </p:sp>
      <p:sp>
        <p:nvSpPr>
          <p:cNvPr id="287" name="credit: T. Whitelaw"/>
          <p:cNvSpPr txBox="1"/>
          <p:nvPr/>
        </p:nvSpPr>
        <p:spPr>
          <a:xfrm>
            <a:off x="17684337" y="12540028"/>
            <a:ext cx="3374264"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T. Whitelaw</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8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8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2" grpId="2"/>
      <p:bldP build="whole" bldLvl="1" animBg="1" rev="0" advAuto="0" spid="281" grpId="1"/>
      <p:bldP build="whole" bldLvl="1" animBg="1" rev="0" advAuto="0" spid="283" grpId="3"/>
      <p:bldP build="whole" bldLvl="1" animBg="1" rev="0" advAuto="0" spid="285" grpId="4"/>
      <p:bldP build="whole" bldLvl="1" animBg="1" rev="0" advAuto="0" spid="284" grpId="5"/>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calar Stress"/>
          <p:cNvSpPr txBox="1"/>
          <p:nvPr/>
        </p:nvSpPr>
        <p:spPr>
          <a:xfrm>
            <a:off x="9404540" y="258956"/>
            <a:ext cx="5574920" cy="1196588"/>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7000">
                <a:solidFill>
                  <a:srgbClr val="FFFFFF"/>
                </a:solidFill>
                <a:latin typeface="Helvetica Neue Medium"/>
                <a:ea typeface="Helvetica Neue Medium"/>
                <a:cs typeface="Helvetica Neue Medium"/>
                <a:sym typeface="Helvetica Neue Medium"/>
              </a:defRPr>
            </a:lvl1pPr>
          </a:lstStyle>
          <a:p>
            <a:pPr/>
            <a:r>
              <a:t>Scalar Stress</a:t>
            </a:r>
          </a:p>
        </p:txBody>
      </p:sp>
      <p:sp>
        <p:nvSpPr>
          <p:cNvPr id="292" name="a network theory of conflict"/>
          <p:cNvSpPr txBox="1"/>
          <p:nvPr/>
        </p:nvSpPr>
        <p:spPr>
          <a:xfrm>
            <a:off x="9442538" y="1651337"/>
            <a:ext cx="549892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 network theory of conflict</a:t>
            </a:r>
          </a:p>
        </p:txBody>
      </p:sp>
      <p:pic>
        <p:nvPicPr>
          <p:cNvPr id="293" name="Screen Shot 2018-11-08 at 10.40.13 AM.png" descr="Screen Shot 2018-11-08 at 10.40.13 AM.png"/>
          <p:cNvPicPr>
            <a:picLocks noChangeAspect="1"/>
          </p:cNvPicPr>
          <p:nvPr/>
        </p:nvPicPr>
        <p:blipFill>
          <a:blip r:embed="rId3">
            <a:extLst/>
          </a:blip>
          <a:stretch>
            <a:fillRect/>
          </a:stretch>
        </p:blipFill>
        <p:spPr>
          <a:xfrm>
            <a:off x="7173719" y="2258247"/>
            <a:ext cx="10036562" cy="11453686"/>
          </a:xfrm>
          <a:prstGeom prst="rect">
            <a:avLst/>
          </a:prstGeom>
          <a:ln w="12700">
            <a:miter lim="400000"/>
          </a:ln>
        </p:spPr>
      </p:pic>
      <p:sp>
        <p:nvSpPr>
          <p:cNvPr id="294" name="credit: Johnson 1982"/>
          <p:cNvSpPr txBox="1"/>
          <p:nvPr/>
        </p:nvSpPr>
        <p:spPr>
          <a:xfrm>
            <a:off x="17204753" y="12542276"/>
            <a:ext cx="3833369"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Johnson 1982</a:t>
            </a:r>
          </a:p>
        </p:txBody>
      </p:sp>
      <p:sp>
        <p:nvSpPr>
          <p:cNvPr id="295" name="https://wiki.santafe.edu/images/3/3b/Johnson1984scalarstress.pdf"/>
          <p:cNvSpPr txBox="1"/>
          <p:nvPr/>
        </p:nvSpPr>
        <p:spPr>
          <a:xfrm>
            <a:off x="14805399" y="13199399"/>
            <a:ext cx="922050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https://wiki.santafe.edu/images/3/3b/Johnson1984scalarstress.pdf</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The primary results of this analysis are that first, the number of extended families is the best (and quite accurate) predictor of relative dispute frequency.”"/>
          <p:cNvSpPr txBox="1"/>
          <p:nvPr/>
        </p:nvSpPr>
        <p:spPr>
          <a:xfrm>
            <a:off x="766940" y="11951406"/>
            <a:ext cx="22850120" cy="1171751"/>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400">
                <a:solidFill>
                  <a:srgbClr val="FFFFFF"/>
                </a:solidFill>
                <a:latin typeface="Helvetica Neue Medium"/>
                <a:ea typeface="Helvetica Neue Medium"/>
                <a:cs typeface="Helvetica Neue Medium"/>
                <a:sym typeface="Helvetica Neue Medium"/>
              </a:defRPr>
            </a:lvl1pPr>
          </a:lstStyle>
          <a:p>
            <a:pPr/>
            <a:r>
              <a:t>“The primary results of this analysis are that first, the number of extended families is the best (and quite accurate) predictor of relative dispute frequency.”</a:t>
            </a:r>
          </a:p>
        </p:txBody>
      </p:sp>
      <p:pic>
        <p:nvPicPr>
          <p:cNvPr id="300" name="Screen Shot 2018-11-08 at 10.46.38 AM.png" descr="Screen Shot 2018-11-08 at 10.46.38 AM.png"/>
          <p:cNvPicPr>
            <a:picLocks noChangeAspect="1"/>
          </p:cNvPicPr>
          <p:nvPr/>
        </p:nvPicPr>
        <p:blipFill>
          <a:blip r:embed="rId3">
            <a:extLst/>
          </a:blip>
          <a:stretch>
            <a:fillRect/>
          </a:stretch>
        </p:blipFill>
        <p:spPr>
          <a:xfrm>
            <a:off x="5219517" y="-195915"/>
            <a:ext cx="13944966" cy="11352844"/>
          </a:xfrm>
          <a:prstGeom prst="rect">
            <a:avLst/>
          </a:prstGeom>
          <a:ln w="12700">
            <a:miter lim="400000"/>
          </a:ln>
        </p:spPr>
      </p:pic>
      <p:sp>
        <p:nvSpPr>
          <p:cNvPr id="301" name="Rectangle"/>
          <p:cNvSpPr/>
          <p:nvPr/>
        </p:nvSpPr>
        <p:spPr>
          <a:xfrm>
            <a:off x="18299906" y="3321843"/>
            <a:ext cx="1785938" cy="2035691"/>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02" name="Line"/>
          <p:cNvSpPr/>
          <p:nvPr/>
        </p:nvSpPr>
        <p:spPr>
          <a:xfrm>
            <a:off x="12584906" y="11144250"/>
            <a:ext cx="8163409" cy="0"/>
          </a:xfrm>
          <a:prstGeom prst="line">
            <a:avLst/>
          </a:prstGeom>
          <a:ln w="1016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03" name="stress increases with camp size"/>
          <p:cNvSpPr txBox="1"/>
          <p:nvPr/>
        </p:nvSpPr>
        <p:spPr>
          <a:xfrm>
            <a:off x="12708261" y="11259941"/>
            <a:ext cx="632554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stress increases with camp size</a:t>
            </a:r>
          </a:p>
        </p:txBody>
      </p:sp>
      <p:sp>
        <p:nvSpPr>
          <p:cNvPr id="304" name="credit: Johnson 1982"/>
          <p:cNvSpPr txBox="1"/>
          <p:nvPr/>
        </p:nvSpPr>
        <p:spPr>
          <a:xfrm>
            <a:off x="3738784" y="1235044"/>
            <a:ext cx="3833369"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Johnson 1982</a:t>
            </a:r>
          </a:p>
        </p:txBody>
      </p:sp>
      <p:sp>
        <p:nvSpPr>
          <p:cNvPr id="305" name="https://wiki.santafe.edu/images/3/3b/Johnson1984scalarstress.pdf"/>
          <p:cNvSpPr txBox="1"/>
          <p:nvPr/>
        </p:nvSpPr>
        <p:spPr>
          <a:xfrm>
            <a:off x="14973071" y="13188234"/>
            <a:ext cx="922050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https://wiki.santafe.edu/images/3/3b/Johnson1984scalarstress.pdf</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9" name="Screen Shot 2018-11-08 at 10.58.04 AM.png" descr="Screen Shot 2018-11-08 at 10.58.04 AM.png"/>
          <p:cNvPicPr>
            <a:picLocks noChangeAspect="1"/>
          </p:cNvPicPr>
          <p:nvPr/>
        </p:nvPicPr>
        <p:blipFill>
          <a:blip r:embed="rId3">
            <a:extLst/>
          </a:blip>
          <a:stretch>
            <a:fillRect/>
          </a:stretch>
        </p:blipFill>
        <p:spPr>
          <a:xfrm>
            <a:off x="3298031" y="2616398"/>
            <a:ext cx="17787938" cy="9054704"/>
          </a:xfrm>
          <a:prstGeom prst="rect">
            <a:avLst/>
          </a:prstGeom>
          <a:ln w="12700">
            <a:miter lim="400000"/>
          </a:ln>
        </p:spPr>
      </p:pic>
      <p:sp>
        <p:nvSpPr>
          <p:cNvPr id="310" name="But, meanwhile, on larger scales"/>
          <p:cNvSpPr txBox="1"/>
          <p:nvPr/>
        </p:nvSpPr>
        <p:spPr>
          <a:xfrm>
            <a:off x="8116646" y="505417"/>
            <a:ext cx="8150708" cy="77510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But, meanwhile, on larger scales</a:t>
            </a:r>
          </a:p>
        </p:txBody>
      </p:sp>
      <p:sp>
        <p:nvSpPr>
          <p:cNvPr id="311" name="Hamilton et al 2007"/>
          <p:cNvSpPr txBox="1"/>
          <p:nvPr/>
        </p:nvSpPr>
        <p:spPr>
          <a:xfrm>
            <a:off x="17674621" y="12434944"/>
            <a:ext cx="3536570"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Hamilton et al 2007</a:t>
            </a:r>
          </a:p>
        </p:txBody>
      </p:sp>
      <p:sp>
        <p:nvSpPr>
          <p:cNvPr id="312" name="Total Foraging Areas are sublinear"/>
          <p:cNvSpPr txBox="1"/>
          <p:nvPr/>
        </p:nvSpPr>
        <p:spPr>
          <a:xfrm>
            <a:off x="7849146" y="1560907"/>
            <a:ext cx="8685708" cy="77510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Total Foraging Areas are sublinear </a:t>
            </a:r>
          </a:p>
        </p:txBody>
      </p:sp>
      <p:sp>
        <p:nvSpPr>
          <p:cNvPr id="313" name="https://www.pnas.org/doi/10.1073/pnas.0611197104"/>
          <p:cNvSpPr txBox="1"/>
          <p:nvPr/>
        </p:nvSpPr>
        <p:spPr>
          <a:xfrm>
            <a:off x="14404583" y="13006979"/>
            <a:ext cx="732678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https://www.pnas.org/doi/10.1073/pnas.0611197104</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Better Model"/>
          <p:cNvSpPr txBox="1"/>
          <p:nvPr/>
        </p:nvSpPr>
        <p:spPr>
          <a:xfrm>
            <a:off x="10857623" y="865525"/>
            <a:ext cx="266875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Better Model</a:t>
            </a:r>
          </a:p>
        </p:txBody>
      </p:sp>
      <p:sp>
        <p:nvSpPr>
          <p:cNvPr id="318" name="advantages of socialization+scalar stress+kin-structure+energy"/>
          <p:cNvSpPr txBox="1"/>
          <p:nvPr/>
        </p:nvSpPr>
        <p:spPr>
          <a:xfrm>
            <a:off x="4686998" y="2125092"/>
            <a:ext cx="15010004" cy="750441"/>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000">
                <a:solidFill>
                  <a:srgbClr val="FFFFFF"/>
                </a:solidFill>
                <a:latin typeface="Helvetica Neue Medium"/>
                <a:ea typeface="Helvetica Neue Medium"/>
                <a:cs typeface="Helvetica Neue Medium"/>
                <a:sym typeface="Helvetica Neue Medium"/>
              </a:defRPr>
            </a:lvl1pPr>
          </a:lstStyle>
          <a:p>
            <a:pPr/>
            <a:r>
              <a:t>advantages of socialization+scalar stress+kin-structure+energy</a:t>
            </a:r>
          </a:p>
        </p:txBody>
      </p:sp>
      <p:sp>
        <p:nvSpPr>
          <p:cNvPr id="319" name="Equation"/>
          <p:cNvSpPr txBox="1"/>
          <p:nvPr/>
        </p:nvSpPr>
        <p:spPr>
          <a:xfrm>
            <a:off x="6705041" y="4536304"/>
            <a:ext cx="10989324" cy="114787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4200" i="1">
                          <a:solidFill>
                            <a:srgbClr val="000000"/>
                          </a:solidFill>
                          <a:latin typeface="Cambria Math" panose="02040503050406030204" pitchFamily="18" charset="0"/>
                        </a:rPr>
                      </m:ctrlPr>
                      <m:type m:val="bar"/>
                    </m:fPr>
                    <m:num>
                      <m:r>
                        <a:rPr xmlns:a="http://schemas.openxmlformats.org/drawingml/2006/main" sz="4200" i="1">
                          <a:solidFill>
                            <a:srgbClr val="000000"/>
                          </a:solidFill>
                          <a:latin typeface="Cambria Math" panose="02040503050406030204" pitchFamily="18" charset="0"/>
                        </a:rPr>
                        <m:t>d</m:t>
                      </m:r>
                      <m:r>
                        <a:rPr xmlns:a="http://schemas.openxmlformats.org/drawingml/2006/main" sz="4200" i="1">
                          <a:solidFill>
                            <a:srgbClr val="000000"/>
                          </a:solidFill>
                          <a:latin typeface="Cambria Math" panose="02040503050406030204" pitchFamily="18" charset="0"/>
                        </a:rPr>
                        <m:t>E</m:t>
                      </m:r>
                    </m:num>
                    <m:den>
                      <m:r>
                        <a:rPr xmlns:a="http://schemas.openxmlformats.org/drawingml/2006/main" sz="4200" i="1">
                          <a:solidFill>
                            <a:srgbClr val="000000"/>
                          </a:solidFill>
                          <a:latin typeface="Cambria Math" panose="02040503050406030204" pitchFamily="18" charset="0"/>
                        </a:rPr>
                        <m:t>d</m:t>
                      </m:r>
                      <m:r>
                        <a:rPr xmlns:a="http://schemas.openxmlformats.org/drawingml/2006/main" sz="4200" i="1">
                          <a:solidFill>
                            <a:srgbClr val="000000"/>
                          </a:solidFill>
                          <a:latin typeface="Cambria Math" panose="02040503050406030204" pitchFamily="18" charset="0"/>
                        </a:rPr>
                        <m:t>t</m:t>
                      </m:r>
                    </m:den>
                  </m:f>
                  <m:r>
                    <a:rPr xmlns:a="http://schemas.openxmlformats.org/drawingml/2006/main" sz="4200" i="1">
                      <a:solidFill>
                        <a:srgbClr val="000000"/>
                      </a:solidFill>
                      <a:latin typeface="Cambria Math" panose="02040503050406030204" pitchFamily="18" charset="0"/>
                    </a:rPr>
                    <m:t>=</m:t>
                  </m:r>
                  <m:sSub>
                    <m:e>
                      <m:r>
                        <a:rPr xmlns:a="http://schemas.openxmlformats.org/drawingml/2006/main" sz="4200" i="1">
                          <a:solidFill>
                            <a:srgbClr val="000000"/>
                          </a:solidFill>
                          <a:latin typeface="Cambria Math" panose="02040503050406030204" pitchFamily="18" charset="0"/>
                        </a:rPr>
                        <m:t>r</m:t>
                      </m:r>
                    </m:e>
                    <m:sub>
                      <m:r>
                        <a:rPr xmlns:a="http://schemas.openxmlformats.org/drawingml/2006/main" sz="4200" i="1">
                          <a:solidFill>
                            <a:srgbClr val="000000"/>
                          </a:solidFill>
                          <a:latin typeface="Cambria Math" panose="02040503050406030204" pitchFamily="18" charset="0"/>
                        </a:rPr>
                        <m:t>E</m:t>
                      </m:r>
                    </m:sub>
                  </m:sSub>
                  <m:r>
                    <a:rPr xmlns:a="http://schemas.openxmlformats.org/drawingml/2006/main" sz="4200" i="1">
                      <a:solidFill>
                        <a:srgbClr val="000000"/>
                      </a:solidFill>
                      <a:latin typeface="Cambria Math" panose="02040503050406030204" pitchFamily="18" charset="0"/>
                    </a:rPr>
                    <m:t>=</m:t>
                  </m:r>
                  <m:sSub>
                    <m:e>
                      <m:r>
                        <a:rPr xmlns:a="http://schemas.openxmlformats.org/drawingml/2006/main" sz="4200" i="1">
                          <a:solidFill>
                            <a:srgbClr val="000000"/>
                          </a:solidFill>
                          <a:latin typeface="Cambria Math" panose="02040503050406030204" pitchFamily="18" charset="0"/>
                        </a:rPr>
                        <m:t>r</m:t>
                      </m:r>
                    </m:e>
                    <m:sub>
                      <m:r>
                        <a:rPr xmlns:a="http://schemas.openxmlformats.org/drawingml/2006/main" sz="4200" i="1">
                          <a:solidFill>
                            <a:srgbClr val="000000"/>
                          </a:solidFill>
                          <a:latin typeface="Cambria Math" panose="02040503050406030204" pitchFamily="18" charset="0"/>
                        </a:rPr>
                        <m:t>0</m:t>
                      </m:r>
                    </m:sub>
                  </m:sSub>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k</m:t>
                  </m:r>
                  <m:f>
                    <m:fPr>
                      <m:ctrlPr>
                        <a:rPr xmlns:a="http://schemas.openxmlformats.org/drawingml/2006/main" sz="4200" i="1">
                          <a:solidFill>
                            <a:srgbClr val="000000"/>
                          </a:solidFill>
                          <a:latin typeface="Cambria Math" panose="02040503050406030204" pitchFamily="18" charset="0"/>
                        </a:rPr>
                      </m:ctrlPr>
                      <m:type m:val="bar"/>
                    </m:fPr>
                    <m:num>
                      <m:r>
                        <a:rPr xmlns:a="http://schemas.openxmlformats.org/drawingml/2006/main" sz="4200" i="1">
                          <a:solidFill>
                            <a:srgbClr val="000000"/>
                          </a:solidFill>
                          <a:latin typeface="Cambria Math" panose="02040503050406030204" pitchFamily="18" charset="0"/>
                        </a:rPr>
                        <m:t>N</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1</m:t>
                      </m:r>
                    </m:num>
                    <m:den>
                      <m:r>
                        <a:rPr xmlns:a="http://schemas.openxmlformats.org/drawingml/2006/main" sz="4200" i="1">
                          <a:solidFill>
                            <a:srgbClr val="000000"/>
                          </a:solidFill>
                          <a:latin typeface="Cambria Math" panose="02040503050406030204" pitchFamily="18" charset="0"/>
                        </a:rPr>
                        <m:t>A</m:t>
                      </m:r>
                    </m:den>
                  </m:f>
                  <m:r>
                    <a:rPr xmlns:a="http://schemas.openxmlformats.org/drawingml/2006/main" sz="4200" i="1">
                      <a:solidFill>
                        <a:srgbClr val="000000"/>
                      </a:solidFill>
                      <a:latin typeface="Cambria Math" panose="02040503050406030204" pitchFamily="18" charset="0"/>
                    </a:rPr>
                    <m:t>,</m:t>
                  </m:r>
                  <m:f>
                    <m:fPr>
                      <m:ctrlPr>
                        <a:rPr xmlns:a="http://schemas.openxmlformats.org/drawingml/2006/main" sz="4200" i="1">
                          <a:solidFill>
                            <a:srgbClr val="000000"/>
                          </a:solidFill>
                          <a:latin typeface="Cambria Math" panose="02040503050406030204" pitchFamily="18" charset="0"/>
                        </a:rPr>
                      </m:ctrlPr>
                      <m:type m:val="bar"/>
                    </m:fPr>
                    <m:num>
                      <m:r>
                        <a:rPr xmlns:a="http://schemas.openxmlformats.org/drawingml/2006/main" sz="4200" i="1">
                          <a:solidFill>
                            <a:srgbClr val="000000"/>
                          </a:solidFill>
                          <a:latin typeface="Cambria Math" panose="02040503050406030204" pitchFamily="18" charset="0"/>
                        </a:rPr>
                        <m:t>d</m:t>
                      </m:r>
                      <m:r>
                        <a:rPr xmlns:a="http://schemas.openxmlformats.org/drawingml/2006/main" sz="4200" i="1">
                          <a:solidFill>
                            <a:srgbClr val="000000"/>
                          </a:solidFill>
                          <a:latin typeface="Cambria Math" panose="02040503050406030204" pitchFamily="18" charset="0"/>
                        </a:rPr>
                        <m:t>S</m:t>
                      </m:r>
                    </m:num>
                    <m:den>
                      <m:r>
                        <a:rPr xmlns:a="http://schemas.openxmlformats.org/drawingml/2006/main" sz="4200" i="1">
                          <a:solidFill>
                            <a:srgbClr val="000000"/>
                          </a:solidFill>
                          <a:latin typeface="Cambria Math" panose="02040503050406030204" pitchFamily="18" charset="0"/>
                        </a:rPr>
                        <m:t>d</m:t>
                      </m:r>
                      <m:r>
                        <a:rPr xmlns:a="http://schemas.openxmlformats.org/drawingml/2006/main" sz="4200" i="1">
                          <a:solidFill>
                            <a:srgbClr val="000000"/>
                          </a:solidFill>
                          <a:latin typeface="Cambria Math" panose="02040503050406030204" pitchFamily="18" charset="0"/>
                        </a:rPr>
                        <m:t>t</m:t>
                      </m:r>
                    </m:den>
                  </m:f>
                  <m:r>
                    <a:rPr xmlns:a="http://schemas.openxmlformats.org/drawingml/2006/main" sz="4200" i="1">
                      <a:solidFill>
                        <a:srgbClr val="000000"/>
                      </a:solidFill>
                      <a:latin typeface="Cambria Math" panose="02040503050406030204" pitchFamily="18" charset="0"/>
                    </a:rPr>
                    <m:t>=</m:t>
                  </m:r>
                  <m:sSub>
                    <m:e>
                      <m:r>
                        <a:rPr xmlns:a="http://schemas.openxmlformats.org/drawingml/2006/main" sz="4200" i="1">
                          <a:solidFill>
                            <a:srgbClr val="000000"/>
                          </a:solidFill>
                          <a:latin typeface="Cambria Math" panose="02040503050406030204" pitchFamily="18" charset="0"/>
                        </a:rPr>
                        <m:t>r</m:t>
                      </m:r>
                    </m:e>
                    <m:sub>
                      <m:r>
                        <a:rPr xmlns:a="http://schemas.openxmlformats.org/drawingml/2006/main" sz="4200" i="1">
                          <a:solidFill>
                            <a:srgbClr val="000000"/>
                          </a:solidFill>
                          <a:latin typeface="Cambria Math" panose="02040503050406030204" pitchFamily="18" charset="0"/>
                        </a:rPr>
                        <m:t>S</m:t>
                      </m:r>
                    </m:sub>
                  </m:sSub>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G</m:t>
                  </m:r>
                  <m:f>
                    <m:fPr>
                      <m:ctrlPr>
                        <a:rPr xmlns:a="http://schemas.openxmlformats.org/drawingml/2006/main" sz="4200" i="1">
                          <a:solidFill>
                            <a:srgbClr val="000000"/>
                          </a:solidFill>
                          <a:latin typeface="Cambria Math" panose="02040503050406030204" pitchFamily="18" charset="0"/>
                        </a:rPr>
                      </m:ctrlPr>
                      <m:type m:val="bar"/>
                    </m:fPr>
                    <m:num>
                      <m:r>
                        <a:rPr xmlns:a="http://schemas.openxmlformats.org/drawingml/2006/main" sz="4200" i="1">
                          <a:solidFill>
                            <a:srgbClr val="000000"/>
                          </a:solidFill>
                          <a:latin typeface="Cambria Math" panose="02040503050406030204" pitchFamily="18" charset="0"/>
                        </a:rPr>
                        <m:t>N</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1</m:t>
                      </m:r>
                    </m:num>
                    <m:den>
                      <m:r>
                        <a:rPr xmlns:a="http://schemas.openxmlformats.org/drawingml/2006/main" sz="4200" i="1">
                          <a:solidFill>
                            <a:srgbClr val="000000"/>
                          </a:solidFill>
                          <a:latin typeface="Cambria Math" panose="02040503050406030204" pitchFamily="18" charset="0"/>
                        </a:rPr>
                        <m:t>A</m:t>
                      </m:r>
                    </m:den>
                  </m:f>
                  <m:r>
                    <a:rPr xmlns:a="http://schemas.openxmlformats.org/drawingml/2006/main" sz="4200" i="1">
                      <a:solidFill>
                        <a:srgbClr val="000000"/>
                      </a:solidFill>
                      <a:latin typeface="Cambria Math" panose="02040503050406030204" pitchFamily="18" charset="0"/>
                    </a:rPr>
                    <m:t>-</m:t>
                  </m:r>
                  <m:sSub>
                    <m:e>
                      <m:r>
                        <a:rPr xmlns:a="http://schemas.openxmlformats.org/drawingml/2006/main" sz="4200" i="1">
                          <a:solidFill>
                            <a:srgbClr val="000000"/>
                          </a:solidFill>
                          <a:latin typeface="Cambria Math" panose="02040503050406030204" pitchFamily="18" charset="0"/>
                        </a:rPr>
                        <m:t>r</m:t>
                      </m:r>
                    </m:e>
                    <m:sub>
                      <m:r>
                        <a:rPr xmlns:a="http://schemas.openxmlformats.org/drawingml/2006/main" sz="4200" i="1">
                          <a:solidFill>
                            <a:srgbClr val="000000"/>
                          </a:solidFill>
                          <a:latin typeface="Cambria Math" panose="02040503050406030204" pitchFamily="18" charset="0"/>
                        </a:rPr>
                        <m:t>C</m:t>
                      </m:r>
                    </m:sub>
                  </m:sSub>
                </m:oMath>
              </m:oMathPara>
            </a14:m>
            <a:endParaRPr sz="4200"/>
          </a:p>
        </p:txBody>
      </p:sp>
      <p:sp>
        <p:nvSpPr>
          <p:cNvPr id="320" name="Logistic Dynamics:"/>
          <p:cNvSpPr txBox="1"/>
          <p:nvPr/>
        </p:nvSpPr>
        <p:spPr>
          <a:xfrm>
            <a:off x="4618189" y="6988185"/>
            <a:ext cx="4289122" cy="68841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Logistic Dynamics: </a:t>
            </a:r>
          </a:p>
        </p:txBody>
      </p:sp>
      <p:sp>
        <p:nvSpPr>
          <p:cNvPr id="321" name="Equation"/>
          <p:cNvSpPr txBox="1"/>
          <p:nvPr/>
        </p:nvSpPr>
        <p:spPr>
          <a:xfrm>
            <a:off x="7450425" y="8975477"/>
            <a:ext cx="9570799" cy="137520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400" i="1">
                          <a:solidFill>
                            <a:srgbClr val="000000"/>
                          </a:solidFill>
                          <a:latin typeface="Cambria Math" panose="02040503050406030204" pitchFamily="18" charset="0"/>
                        </a:rPr>
                        <m:t>r</m:t>
                      </m:r>
                    </m:e>
                    <m:sub>
                      <m:r>
                        <a:rPr xmlns:a="http://schemas.openxmlformats.org/drawingml/2006/main" sz="4400" i="1">
                          <a:solidFill>
                            <a:srgbClr val="000000"/>
                          </a:solidFill>
                          <a:latin typeface="Cambria Math" panose="02040503050406030204" pitchFamily="18" charset="0"/>
                        </a:rPr>
                        <m:t>E</m:t>
                      </m:r>
                    </m:sub>
                  </m:sSub>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k</m:t>
                  </m:r>
                  <m:d>
                    <m:dPr>
                      <m:ctrlPr>
                        <a:rPr xmlns:a="http://schemas.openxmlformats.org/drawingml/2006/main" sz="4400" i="1">
                          <a:solidFill>
                            <a:srgbClr val="000000"/>
                          </a:solidFill>
                          <a:latin typeface="Cambria Math" panose="02040503050406030204" pitchFamily="18" charset="0"/>
                        </a:rPr>
                      </m:ctrlPr>
                    </m:dPr>
                    <m:e>
                      <m:sSub>
                        <m:e>
                          <m:r>
                            <a:rPr xmlns:a="http://schemas.openxmlformats.org/drawingml/2006/main" sz="4400" i="1">
                              <a:solidFill>
                                <a:srgbClr val="000000"/>
                              </a:solidFill>
                              <a:latin typeface="Cambria Math" panose="02040503050406030204" pitchFamily="18" charset="0"/>
                            </a:rPr>
                            <m:t>n</m:t>
                          </m:r>
                        </m:e>
                        <m:sub>
                          <m:r>
                            <a:rPr xmlns:a="http://schemas.openxmlformats.org/drawingml/2006/main" sz="4400" i="1">
                              <a:solidFill>
                                <a:srgbClr val="000000"/>
                              </a:solidFill>
                              <a:latin typeface="Cambria Math" panose="02040503050406030204" pitchFamily="18" charset="0"/>
                            </a:rPr>
                            <m:t>E</m:t>
                          </m:r>
                        </m:sub>
                      </m:sSub>
                      <m:r>
                        <a:rPr xmlns:a="http://schemas.openxmlformats.org/drawingml/2006/main" sz="4400" i="1">
                          <a:solidFill>
                            <a:srgbClr val="000000"/>
                          </a:solidFill>
                          <a:latin typeface="Cambria Math" panose="02040503050406030204" pitchFamily="18" charset="0"/>
                        </a:rPr>
                        <m:t>-</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N</m:t>
                          </m:r>
                        </m:num>
                        <m:den>
                          <m:r>
                            <a:rPr xmlns:a="http://schemas.openxmlformats.org/drawingml/2006/main" sz="4400" i="1">
                              <a:solidFill>
                                <a:srgbClr val="000000"/>
                              </a:solidFill>
                              <a:latin typeface="Cambria Math" panose="02040503050406030204" pitchFamily="18" charset="0"/>
                            </a:rPr>
                            <m:t>A</m:t>
                          </m:r>
                        </m:den>
                      </m:f>
                    </m:e>
                  </m:d>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r</m:t>
                      </m:r>
                    </m:e>
                    <m:sub>
                      <m:r>
                        <a:rPr xmlns:a="http://schemas.openxmlformats.org/drawingml/2006/main" sz="4400" i="1">
                          <a:solidFill>
                            <a:srgbClr val="000000"/>
                          </a:solidFill>
                          <a:latin typeface="Cambria Math" panose="02040503050406030204" pitchFamily="18" charset="0"/>
                        </a:rPr>
                        <m:t>S</m:t>
                      </m:r>
                    </m:sub>
                  </m:sSub>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G</m:t>
                  </m:r>
                  <m:d>
                    <m:dPr>
                      <m:ctrlPr>
                        <a:rPr xmlns:a="http://schemas.openxmlformats.org/drawingml/2006/main" sz="4400" i="1">
                          <a:solidFill>
                            <a:srgbClr val="000000"/>
                          </a:solidFill>
                          <a:latin typeface="Cambria Math" panose="02040503050406030204" pitchFamily="18" charset="0"/>
                        </a:rPr>
                      </m:ctrlPr>
                    </m:dPr>
                    <m:e>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N</m:t>
                          </m:r>
                        </m:num>
                        <m:den>
                          <m:r>
                            <a:rPr xmlns:a="http://schemas.openxmlformats.org/drawingml/2006/main" sz="4400" i="1">
                              <a:solidFill>
                                <a:srgbClr val="000000"/>
                              </a:solidFill>
                              <a:latin typeface="Cambria Math" panose="02040503050406030204" pitchFamily="18" charset="0"/>
                            </a:rPr>
                            <m:t>A</m:t>
                          </m:r>
                        </m:den>
                      </m:f>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n</m:t>
                          </m:r>
                        </m:e>
                        <m:sub>
                          <m:r>
                            <a:rPr xmlns:a="http://schemas.openxmlformats.org/drawingml/2006/main" sz="4400" i="1">
                              <a:solidFill>
                                <a:srgbClr val="000000"/>
                              </a:solidFill>
                              <a:latin typeface="Cambria Math" panose="02040503050406030204" pitchFamily="18" charset="0"/>
                            </a:rPr>
                            <m:t>S</m:t>
                          </m:r>
                        </m:sub>
                      </m:sSub>
                    </m:e>
                  </m:d>
                  <m:r>
                    <a:rPr xmlns:a="http://schemas.openxmlformats.org/drawingml/2006/main" sz="4400" i="1">
                      <a:solidFill>
                        <a:srgbClr val="000000"/>
                      </a:solidFill>
                      <a:latin typeface="Cambria Math" panose="02040503050406030204" pitchFamily="18" charset="0"/>
                    </a:rPr>
                    <m:t>.</m:t>
                  </m:r>
                </m:oMath>
              </m:oMathPara>
            </a14:m>
            <a:endParaRPr sz="4400"/>
          </a:p>
        </p:txBody>
      </p:sp>
      <p:sp>
        <p:nvSpPr>
          <p:cNvPr id="322" name="Equation"/>
          <p:cNvSpPr txBox="1"/>
          <p:nvPr/>
        </p:nvSpPr>
        <p:spPr>
          <a:xfrm>
            <a:off x="10223000" y="12059245"/>
            <a:ext cx="3973973" cy="109002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400" i="1">
                          <a:solidFill>
                            <a:srgbClr val="000000"/>
                          </a:solidFill>
                          <a:latin typeface="Cambria Math" panose="02040503050406030204" pitchFamily="18" charset="0"/>
                        </a:rPr>
                        <m:t>n</m:t>
                      </m:r>
                    </m:e>
                    <m:sub>
                      <m:r>
                        <a:rPr xmlns:a="http://schemas.openxmlformats.org/drawingml/2006/main" sz="4400" i="1">
                          <a:solidFill>
                            <a:srgbClr val="000000"/>
                          </a:solidFill>
                          <a:latin typeface="Cambria Math" panose="02040503050406030204" pitchFamily="18" charset="0"/>
                        </a:rPr>
                        <m:t>E</m:t>
                      </m:r>
                    </m:sub>
                  </m:sSub>
                  <m:r>
                    <a:rPr xmlns:a="http://schemas.openxmlformats.org/drawingml/2006/main" sz="4400" i="1">
                      <a:solidFill>
                        <a:srgbClr val="000000"/>
                      </a:solidFill>
                      <a:latin typeface="Cambria Math" panose="02040503050406030204" pitchFamily="18" charset="0"/>
                    </a:rPr>
                    <m:t>=</m:t>
                  </m:r>
                  <m:f>
                    <m:fPr>
                      <m:ctrlPr>
                        <a:rPr xmlns:a="http://schemas.openxmlformats.org/drawingml/2006/main" sz="4400" i="1">
                          <a:solidFill>
                            <a:srgbClr val="000000"/>
                          </a:solidFill>
                          <a:latin typeface="Cambria Math" panose="02040503050406030204" pitchFamily="18" charset="0"/>
                        </a:rPr>
                      </m:ctrlPr>
                      <m:type m:val="bar"/>
                    </m:fPr>
                    <m:num>
                      <m:sSub>
                        <m:e>
                          <m:r>
                            <a:rPr xmlns:a="http://schemas.openxmlformats.org/drawingml/2006/main" sz="4400" i="1">
                              <a:solidFill>
                                <a:srgbClr val="000000"/>
                              </a:solidFill>
                              <a:latin typeface="Cambria Math" panose="02040503050406030204" pitchFamily="18" charset="0"/>
                            </a:rPr>
                            <m:t>r</m:t>
                          </m:r>
                        </m:e>
                        <m:sub>
                          <m:r>
                            <a:rPr xmlns:a="http://schemas.openxmlformats.org/drawingml/2006/main" sz="4400" i="1">
                              <a:solidFill>
                                <a:srgbClr val="000000"/>
                              </a:solidFill>
                              <a:latin typeface="Cambria Math" panose="02040503050406030204" pitchFamily="18" charset="0"/>
                            </a:rPr>
                            <m:t>0</m:t>
                          </m:r>
                        </m:sub>
                      </m:sSub>
                    </m:num>
                    <m:den>
                      <m:r>
                        <a:rPr xmlns:a="http://schemas.openxmlformats.org/drawingml/2006/main" sz="4400" i="1">
                          <a:solidFill>
                            <a:srgbClr val="000000"/>
                          </a:solidFill>
                          <a:latin typeface="Cambria Math" panose="02040503050406030204" pitchFamily="18" charset="0"/>
                        </a:rPr>
                        <m:t>k</m:t>
                      </m:r>
                    </m:den>
                  </m:f>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n</m:t>
                      </m:r>
                    </m:e>
                    <m:sub>
                      <m:r>
                        <a:rPr xmlns:a="http://schemas.openxmlformats.org/drawingml/2006/main" sz="4400" i="1">
                          <a:solidFill>
                            <a:srgbClr val="000000"/>
                          </a:solidFill>
                          <a:latin typeface="Cambria Math" panose="02040503050406030204" pitchFamily="18" charset="0"/>
                        </a:rPr>
                        <m:t>S</m:t>
                      </m:r>
                    </m:sub>
                  </m:sSub>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r</m:t>
                      </m:r>
                    </m:e>
                    <m:sub>
                      <m:r>
                        <a:rPr xmlns:a="http://schemas.openxmlformats.org/drawingml/2006/main" sz="4400" i="1">
                          <a:solidFill>
                            <a:srgbClr val="000000"/>
                          </a:solidFill>
                          <a:latin typeface="Cambria Math" panose="02040503050406030204" pitchFamily="18" charset="0"/>
                        </a:rPr>
                        <m:t>C</m:t>
                      </m:r>
                    </m:sub>
                  </m:sSub>
                  <m:r>
                    <a:rPr xmlns:a="http://schemas.openxmlformats.org/drawingml/2006/main" sz="4400" i="1">
                      <a:solidFill>
                        <a:srgbClr val="000000"/>
                      </a:solidFill>
                      <a:latin typeface="Cambria Math" panose="02040503050406030204" pitchFamily="18" charset="0"/>
                    </a:rPr>
                    <m:t>G</m:t>
                  </m:r>
                </m:oMath>
              </m:oMathPara>
            </a14:m>
            <a:endParaRPr sz="4400"/>
          </a:p>
        </p:txBody>
      </p:sp>
      <p:sp>
        <p:nvSpPr>
          <p:cNvPr id="323" name="critical density for energy"/>
          <p:cNvSpPr txBox="1"/>
          <p:nvPr/>
        </p:nvSpPr>
        <p:spPr>
          <a:xfrm>
            <a:off x="4461256" y="11184953"/>
            <a:ext cx="4602989"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critical density for energy</a:t>
            </a:r>
          </a:p>
        </p:txBody>
      </p:sp>
      <p:sp>
        <p:nvSpPr>
          <p:cNvPr id="324" name="critical density for socialization"/>
          <p:cNvSpPr txBox="1"/>
          <p:nvPr/>
        </p:nvSpPr>
        <p:spPr>
          <a:xfrm>
            <a:off x="14789880" y="11184953"/>
            <a:ext cx="5591303" cy="60172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critical density for socialization</a:t>
            </a:r>
          </a:p>
        </p:txBody>
      </p:sp>
      <p:sp>
        <p:nvSpPr>
          <p:cNvPr id="325" name="Line"/>
          <p:cNvSpPr/>
          <p:nvPr/>
        </p:nvSpPr>
        <p:spPr>
          <a:xfrm flipV="1">
            <a:off x="17585530" y="5699377"/>
            <a:ext cx="1" cy="837155"/>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6" name="Line"/>
          <p:cNvSpPr/>
          <p:nvPr/>
        </p:nvSpPr>
        <p:spPr>
          <a:xfrm flipV="1">
            <a:off x="9584531" y="10092783"/>
            <a:ext cx="1" cy="837155"/>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7" name="costs per unit time: scalar + movement"/>
          <p:cNvSpPr txBox="1"/>
          <p:nvPr/>
        </p:nvSpPr>
        <p:spPr>
          <a:xfrm>
            <a:off x="13236492" y="6544806"/>
            <a:ext cx="769795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costs per unit time: scalar + movement</a:t>
            </a:r>
          </a:p>
        </p:txBody>
      </p:sp>
      <p:sp>
        <p:nvSpPr>
          <p:cNvPr id="328" name="Line"/>
          <p:cNvSpPr/>
          <p:nvPr/>
        </p:nvSpPr>
        <p:spPr>
          <a:xfrm flipV="1">
            <a:off x="16192499" y="10271377"/>
            <a:ext cx="1" cy="837155"/>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9" name="wants low density"/>
          <p:cNvSpPr txBox="1"/>
          <p:nvPr/>
        </p:nvSpPr>
        <p:spPr>
          <a:xfrm>
            <a:off x="4268336" y="12286031"/>
            <a:ext cx="363151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wants low density</a:t>
            </a:r>
          </a:p>
        </p:txBody>
      </p:sp>
      <p:sp>
        <p:nvSpPr>
          <p:cNvPr id="330" name="wants high density"/>
          <p:cNvSpPr txBox="1"/>
          <p:nvPr/>
        </p:nvSpPr>
        <p:spPr>
          <a:xfrm>
            <a:off x="16730027" y="12224087"/>
            <a:ext cx="378269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wants high density</a:t>
            </a:r>
          </a:p>
        </p:txBody>
      </p:sp>
      <p:sp>
        <p:nvSpPr>
          <p:cNvPr id="331" name="Lobo et al 2018"/>
          <p:cNvSpPr txBox="1"/>
          <p:nvPr/>
        </p:nvSpPr>
        <p:spPr>
          <a:xfrm>
            <a:off x="21053829" y="12496656"/>
            <a:ext cx="2866391"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Lobo et al 2018</a:t>
            </a:r>
          </a:p>
        </p:txBody>
      </p:sp>
      <p:sp>
        <p:nvSpPr>
          <p:cNvPr id="332" name="https://www.journals.uchicago.edu/doi/abs/10.1086/719234"/>
          <p:cNvSpPr txBox="1"/>
          <p:nvPr/>
        </p:nvSpPr>
        <p:spPr>
          <a:xfrm>
            <a:off x="15830742" y="13176311"/>
            <a:ext cx="830549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https://www.journals.uchicago.edu/doi/abs/10.1086/719234</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Early and Small Scale Societies"/>
          <p:cNvSpPr txBox="1"/>
          <p:nvPr/>
        </p:nvSpPr>
        <p:spPr>
          <a:xfrm>
            <a:off x="8129981" y="6470448"/>
            <a:ext cx="8124038" cy="77510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solidFill>
                  <a:srgbClr val="000000"/>
                </a:solidFill>
              </a:defRPr>
            </a:lvl1pPr>
          </a:lstStyle>
          <a:p>
            <a:pPr/>
            <a:r>
              <a:t>Early and Small Scale Societies</a:t>
            </a:r>
          </a:p>
        </p:txBody>
      </p:sp>
      <p:sp>
        <p:nvSpPr>
          <p:cNvPr id="170" name="Anthropology"/>
          <p:cNvSpPr txBox="1"/>
          <p:nvPr/>
        </p:nvSpPr>
        <p:spPr>
          <a:xfrm>
            <a:off x="10691177" y="4638559"/>
            <a:ext cx="3001646" cy="68841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Anthropology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6" name="Figure_HG.pdf" descr="Figure_HG.pdf"/>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
        <p:nvSpPr>
          <p:cNvPr id="337" name="energy rich, peaceful"/>
          <p:cNvSpPr txBox="1"/>
          <p:nvPr/>
        </p:nvSpPr>
        <p:spPr>
          <a:xfrm>
            <a:off x="15165165" y="7700138"/>
            <a:ext cx="3840608"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energy rich, peaceful</a:t>
            </a:r>
          </a:p>
        </p:txBody>
      </p:sp>
      <p:sp>
        <p:nvSpPr>
          <p:cNvPr id="338" name="energy poor, stressful"/>
          <p:cNvSpPr txBox="1"/>
          <p:nvPr/>
        </p:nvSpPr>
        <p:spPr>
          <a:xfrm>
            <a:off x="15540640" y="663544"/>
            <a:ext cx="3946907"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energy poor, stressful</a:t>
            </a:r>
          </a:p>
        </p:txBody>
      </p:sp>
      <p:sp>
        <p:nvSpPr>
          <p:cNvPr id="339" name="Lobo et al 2018"/>
          <p:cNvSpPr txBox="1"/>
          <p:nvPr/>
        </p:nvSpPr>
        <p:spPr>
          <a:xfrm>
            <a:off x="21610458" y="12296718"/>
            <a:ext cx="2866391"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Lobo et al 2018</a:t>
            </a:r>
          </a:p>
        </p:txBody>
      </p:sp>
      <p:sp>
        <p:nvSpPr>
          <p:cNvPr id="340" name="https://www.journals.uchicago.edu/doi/abs/10.1086/719234"/>
          <p:cNvSpPr txBox="1"/>
          <p:nvPr/>
        </p:nvSpPr>
        <p:spPr>
          <a:xfrm>
            <a:off x="15830742" y="13176311"/>
            <a:ext cx="830549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https://www.journals.uchicago.edu/doi/abs/10.1086/719234</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Equation"/>
          <p:cNvSpPr txBox="1"/>
          <p:nvPr/>
        </p:nvSpPr>
        <p:spPr>
          <a:xfrm>
            <a:off x="8527377" y="2939664"/>
            <a:ext cx="7637835" cy="185069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6800" i="1">
                          <a:solidFill>
                            <a:srgbClr val="000000"/>
                          </a:solidFill>
                          <a:latin typeface="Cambria Math" panose="02040503050406030204" pitchFamily="18" charset="0"/>
                        </a:rPr>
                        <m:t>r</m:t>
                      </m:r>
                    </m:e>
                    <m:sub>
                      <m:r>
                        <a:rPr xmlns:a="http://schemas.openxmlformats.org/drawingml/2006/main" sz="6800" i="1">
                          <a:solidFill>
                            <a:srgbClr val="000000"/>
                          </a:solidFill>
                          <a:latin typeface="Cambria Math" panose="02040503050406030204" pitchFamily="18" charset="0"/>
                        </a:rPr>
                        <m:t>C</m:t>
                      </m:r>
                    </m:sub>
                  </m:sSub>
                  <m:r>
                    <a:rPr xmlns:a="http://schemas.openxmlformats.org/drawingml/2006/main" sz="6800" i="1">
                      <a:solidFill>
                        <a:srgbClr val="000000"/>
                      </a:solidFill>
                      <a:latin typeface="Cambria Math" panose="02040503050406030204" pitchFamily="18" charset="0"/>
                    </a:rPr>
                    <m:t>(</m:t>
                  </m:r>
                  <m:r>
                    <a:rPr xmlns:a="http://schemas.openxmlformats.org/drawingml/2006/main" sz="6800" i="1">
                      <a:solidFill>
                        <a:srgbClr val="000000"/>
                      </a:solidFill>
                      <a:latin typeface="Cambria Math" panose="02040503050406030204" pitchFamily="18" charset="0"/>
                    </a:rPr>
                    <m:t>R</m:t>
                  </m:r>
                  <m:r>
                    <a:rPr xmlns:a="http://schemas.openxmlformats.org/drawingml/2006/main" sz="6800" i="1">
                      <a:solidFill>
                        <a:srgbClr val="000000"/>
                      </a:solidFill>
                      <a:latin typeface="Cambria Math" panose="02040503050406030204" pitchFamily="18" charset="0"/>
                    </a:rPr>
                    <m:t>)</m:t>
                  </m:r>
                  <m:r>
                    <a:rPr xmlns:a="http://schemas.openxmlformats.org/drawingml/2006/main" sz="6800" i="1">
                      <a:solidFill>
                        <a:srgbClr val="000000"/>
                      </a:solidFill>
                      <a:latin typeface="Cambria Math" panose="02040503050406030204" pitchFamily="18" charset="0"/>
                    </a:rPr>
                    <m:t>=</m:t>
                  </m:r>
                  <m:r>
                    <a:rPr xmlns:a="http://schemas.openxmlformats.org/drawingml/2006/main" sz="6800" i="1">
                      <a:solidFill>
                        <a:srgbClr val="000000"/>
                      </a:solidFill>
                      <a:latin typeface="Cambria Math" panose="02040503050406030204" pitchFamily="18" charset="0"/>
                    </a:rPr>
                    <m:t>ϵ</m:t>
                  </m:r>
                  <m:r>
                    <a:rPr xmlns:a="http://schemas.openxmlformats.org/drawingml/2006/main" sz="6800" i="1">
                      <a:solidFill>
                        <a:srgbClr val="000000"/>
                      </a:solidFill>
                      <a:latin typeface="Cambria Math" panose="02040503050406030204" pitchFamily="18" charset="0"/>
                    </a:rPr>
                    <m:t>R</m:t>
                  </m:r>
                  <m:r>
                    <a:rPr xmlns:a="http://schemas.openxmlformats.org/drawingml/2006/main" sz="6800" i="1">
                      <a:solidFill>
                        <a:srgbClr val="000000"/>
                      </a:solidFill>
                      <a:latin typeface="Cambria Math" panose="02040503050406030204" pitchFamily="18" charset="0"/>
                    </a:rPr>
                    <m:t>+</m:t>
                  </m:r>
                  <m:r>
                    <a:rPr xmlns:a="http://schemas.openxmlformats.org/drawingml/2006/main" sz="6800" i="1">
                      <a:solidFill>
                        <a:srgbClr val="000000"/>
                      </a:solidFill>
                      <a:latin typeface="Cambria Math" panose="02040503050406030204" pitchFamily="18" charset="0"/>
                    </a:rPr>
                    <m:t>ρ</m:t>
                  </m:r>
                  <m:f>
                    <m:fPr>
                      <m:ctrlPr>
                        <a:rPr xmlns:a="http://schemas.openxmlformats.org/drawingml/2006/main" sz="6800" i="1">
                          <a:solidFill>
                            <a:srgbClr val="000000"/>
                          </a:solidFill>
                          <a:latin typeface="Cambria Math" panose="02040503050406030204" pitchFamily="18" charset="0"/>
                        </a:rPr>
                      </m:ctrlPr>
                      <m:type m:val="bar"/>
                    </m:fPr>
                    <m:num>
                      <m:r>
                        <a:rPr xmlns:a="http://schemas.openxmlformats.org/drawingml/2006/main" sz="6800" i="1">
                          <a:solidFill>
                            <a:srgbClr val="000000"/>
                          </a:solidFill>
                          <a:latin typeface="Cambria Math" panose="02040503050406030204" pitchFamily="18" charset="0"/>
                        </a:rPr>
                        <m:t>ℓ</m:t>
                      </m:r>
                      <m:r>
                        <a:rPr xmlns:a="http://schemas.openxmlformats.org/drawingml/2006/main" sz="6800" i="1">
                          <a:solidFill>
                            <a:srgbClr val="000000"/>
                          </a:solidFill>
                          <a:latin typeface="Cambria Math" panose="02040503050406030204" pitchFamily="18" charset="0"/>
                        </a:rPr>
                        <m:t>(</m:t>
                      </m:r>
                      <m:r>
                        <a:rPr xmlns:a="http://schemas.openxmlformats.org/drawingml/2006/main" sz="6800" i="1">
                          <a:solidFill>
                            <a:srgbClr val="000000"/>
                          </a:solidFill>
                          <a:latin typeface="Cambria Math" panose="02040503050406030204" pitchFamily="18" charset="0"/>
                        </a:rPr>
                        <m:t>N</m:t>
                      </m:r>
                      <m:r>
                        <a:rPr xmlns:a="http://schemas.openxmlformats.org/drawingml/2006/main" sz="6800" i="1">
                          <a:solidFill>
                            <a:srgbClr val="000000"/>
                          </a:solidFill>
                          <a:latin typeface="Cambria Math" panose="02040503050406030204" pitchFamily="18" charset="0"/>
                        </a:rPr>
                        <m:t>)</m:t>
                      </m:r>
                    </m:num>
                    <m:den>
                      <m:r>
                        <a:rPr xmlns:a="http://schemas.openxmlformats.org/drawingml/2006/main" sz="6800" i="1">
                          <a:solidFill>
                            <a:srgbClr val="000000"/>
                          </a:solidFill>
                          <a:latin typeface="Cambria Math" panose="02040503050406030204" pitchFamily="18" charset="0"/>
                        </a:rPr>
                        <m:t>R</m:t>
                      </m:r>
                    </m:den>
                  </m:f>
                  <m:r>
                    <a:rPr xmlns:a="http://schemas.openxmlformats.org/drawingml/2006/main" sz="6800" i="1">
                      <a:solidFill>
                        <a:srgbClr val="000000"/>
                      </a:solidFill>
                      <a:latin typeface="Cambria Math" panose="02040503050406030204" pitchFamily="18" charset="0"/>
                    </a:rPr>
                    <m:t>.</m:t>
                  </m:r>
                </m:oMath>
              </m:oMathPara>
            </a14:m>
            <a:endParaRPr sz="6800"/>
          </a:p>
        </p:txBody>
      </p:sp>
      <p:sp>
        <p:nvSpPr>
          <p:cNvPr id="345" name="Simple model for costs of socialization"/>
          <p:cNvSpPr txBox="1"/>
          <p:nvPr/>
        </p:nvSpPr>
        <p:spPr>
          <a:xfrm>
            <a:off x="6443662" y="1157765"/>
            <a:ext cx="11496676" cy="89915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FFFFFF"/>
                </a:solidFill>
                <a:latin typeface="Helvetica Neue Medium"/>
                <a:ea typeface="Helvetica Neue Medium"/>
                <a:cs typeface="Helvetica Neue Medium"/>
                <a:sym typeface="Helvetica Neue Medium"/>
              </a:defRPr>
            </a:lvl1pPr>
          </a:lstStyle>
          <a:p>
            <a:pPr/>
            <a:r>
              <a:t>Simple model for costs of socialization</a:t>
            </a:r>
          </a:p>
        </p:txBody>
      </p:sp>
      <p:sp>
        <p:nvSpPr>
          <p:cNvPr id="346" name="movement"/>
          <p:cNvSpPr txBox="1"/>
          <p:nvPr/>
        </p:nvSpPr>
        <p:spPr>
          <a:xfrm>
            <a:off x="7876209" y="5752265"/>
            <a:ext cx="2202207"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movement</a:t>
            </a:r>
          </a:p>
        </p:txBody>
      </p:sp>
      <p:sp>
        <p:nvSpPr>
          <p:cNvPr id="347" name="Line"/>
          <p:cNvSpPr/>
          <p:nvPr/>
        </p:nvSpPr>
        <p:spPr>
          <a:xfrm flipH="1" flipV="1">
            <a:off x="14524457" y="4985002"/>
            <a:ext cx="1752678" cy="1330717"/>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8" name="Line"/>
          <p:cNvSpPr/>
          <p:nvPr/>
        </p:nvSpPr>
        <p:spPr>
          <a:xfrm flipV="1">
            <a:off x="10326752" y="4592096"/>
            <a:ext cx="1340205" cy="1340205"/>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9" name="scalar stress"/>
          <p:cNvSpPr txBox="1"/>
          <p:nvPr/>
        </p:nvSpPr>
        <p:spPr>
          <a:xfrm>
            <a:off x="15820453" y="6544806"/>
            <a:ext cx="274434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scalar stress </a:t>
            </a:r>
          </a:p>
        </p:txBody>
      </p:sp>
      <p:sp>
        <p:nvSpPr>
          <p:cNvPr id="350" name="leads to:"/>
          <p:cNvSpPr txBox="1"/>
          <p:nvPr/>
        </p:nvSpPr>
        <p:spPr>
          <a:xfrm>
            <a:off x="4857203" y="6544806"/>
            <a:ext cx="181084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leads to:</a:t>
            </a:r>
          </a:p>
        </p:txBody>
      </p:sp>
      <p:sp>
        <p:nvSpPr>
          <p:cNvPr id="351" name="Equation"/>
          <p:cNvSpPr txBox="1"/>
          <p:nvPr/>
        </p:nvSpPr>
        <p:spPr>
          <a:xfrm>
            <a:off x="6218468" y="7364721"/>
            <a:ext cx="12258674" cy="158663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800" i="1">
                      <a:solidFill>
                        <a:srgbClr val="000000"/>
                      </a:solidFill>
                      <a:latin typeface="Cambria Math" panose="02040503050406030204" pitchFamily="18" charset="0"/>
                    </a:rPr>
                    <m:t>G</m:t>
                  </m:r>
                  <m:f>
                    <m:fPr>
                      <m:ctrlPr>
                        <a:rPr xmlns:a="http://schemas.openxmlformats.org/drawingml/2006/main" sz="5800" i="1">
                          <a:solidFill>
                            <a:srgbClr val="000000"/>
                          </a:solidFill>
                          <a:latin typeface="Cambria Math" panose="02040503050406030204" pitchFamily="18" charset="0"/>
                        </a:rPr>
                      </m:ctrlPr>
                      <m:type m:val="bar"/>
                    </m:fPr>
                    <m:num>
                      <m:r>
                        <a:rPr xmlns:a="http://schemas.openxmlformats.org/drawingml/2006/main" sz="5800" i="1">
                          <a:solidFill>
                            <a:srgbClr val="000000"/>
                          </a:solidFill>
                          <a:latin typeface="Cambria Math" panose="02040503050406030204" pitchFamily="18" charset="0"/>
                        </a:rPr>
                        <m:t>N</m:t>
                      </m:r>
                    </m:num>
                    <m:den>
                      <m:sSup>
                        <m:e>
                          <m:r>
                            <a:rPr xmlns:a="http://schemas.openxmlformats.org/drawingml/2006/main" sz="5800" i="1">
                              <a:solidFill>
                                <a:srgbClr val="000000"/>
                              </a:solidFill>
                              <a:latin typeface="Cambria Math" panose="02040503050406030204" pitchFamily="18" charset="0"/>
                            </a:rPr>
                            <m:t>R</m:t>
                          </m:r>
                        </m:e>
                        <m:sup>
                          <m:r>
                            <a:rPr xmlns:a="http://schemas.openxmlformats.org/drawingml/2006/main" sz="5800" i="1">
                              <a:solidFill>
                                <a:srgbClr val="000000"/>
                              </a:solidFill>
                              <a:latin typeface="Cambria Math" panose="02040503050406030204" pitchFamily="18" charset="0"/>
                            </a:rPr>
                            <m:t>2</m:t>
                          </m:r>
                        </m:sup>
                      </m:sSup>
                    </m:den>
                  </m:f>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ϵ</m:t>
                  </m:r>
                  <m:r>
                    <a:rPr xmlns:a="http://schemas.openxmlformats.org/drawingml/2006/main" sz="5800" i="1">
                      <a:solidFill>
                        <a:srgbClr val="000000"/>
                      </a:solidFill>
                      <a:latin typeface="Cambria Math" panose="02040503050406030204" pitchFamily="18" charset="0"/>
                    </a:rPr>
                    <m:t>R</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ρ</m:t>
                  </m:r>
                  <m:f>
                    <m:fPr>
                      <m:ctrlPr>
                        <a:rPr xmlns:a="http://schemas.openxmlformats.org/drawingml/2006/main" sz="5800" i="1">
                          <a:solidFill>
                            <a:srgbClr val="000000"/>
                          </a:solidFill>
                          <a:latin typeface="Cambria Math" panose="02040503050406030204" pitchFamily="18" charset="0"/>
                        </a:rPr>
                      </m:ctrlPr>
                      <m:type m:val="bar"/>
                    </m:fPr>
                    <m:num>
                      <m:r>
                        <a:rPr xmlns:a="http://schemas.openxmlformats.org/drawingml/2006/main" sz="5800" i="1">
                          <a:solidFill>
                            <a:srgbClr val="000000"/>
                          </a:solidFill>
                          <a:latin typeface="Cambria Math" panose="02040503050406030204" pitchFamily="18" charset="0"/>
                        </a:rPr>
                        <m:t>ℓ</m:t>
                      </m:r>
                    </m:num>
                    <m:den>
                      <m:r>
                        <a:rPr xmlns:a="http://schemas.openxmlformats.org/drawingml/2006/main" sz="5800" i="1">
                          <a:solidFill>
                            <a:srgbClr val="000000"/>
                          </a:solidFill>
                          <a:latin typeface="Cambria Math" panose="02040503050406030204" pitchFamily="18" charset="0"/>
                        </a:rPr>
                        <m:t>R</m:t>
                      </m:r>
                    </m:den>
                  </m:f>
                  <m:r>
                    <a:rPr xmlns:a="http://schemas.openxmlformats.org/drawingml/2006/main" sz="5800" i="1">
                      <a:solidFill>
                        <a:srgbClr val="000000"/>
                      </a:solidFill>
                      <a:latin typeface="Cambria Math" panose="02040503050406030204" pitchFamily="18" charset="0"/>
                    </a:rPr>
                    <m:t>→</m:t>
                  </m:r>
                  <m:sSup>
                    <m:e>
                      <m:r>
                        <a:rPr xmlns:a="http://schemas.openxmlformats.org/drawingml/2006/main" sz="5800" i="1">
                          <a:solidFill>
                            <a:srgbClr val="000000"/>
                          </a:solidFill>
                          <a:latin typeface="Cambria Math" panose="02040503050406030204" pitchFamily="18" charset="0"/>
                        </a:rPr>
                        <m:t>R</m:t>
                      </m:r>
                    </m:e>
                    <m:sup>
                      <m:r>
                        <a:rPr xmlns:a="http://schemas.openxmlformats.org/drawingml/2006/main" sz="5800" i="1">
                          <a:solidFill>
                            <a:srgbClr val="000000"/>
                          </a:solidFill>
                          <a:latin typeface="Cambria Math" panose="02040503050406030204" pitchFamily="18" charset="0"/>
                        </a:rPr>
                        <m:t>3</m:t>
                      </m:r>
                    </m:sup>
                  </m:sSup>
                  <m:r>
                    <a:rPr xmlns:a="http://schemas.openxmlformats.org/drawingml/2006/main" sz="5800" i="1">
                      <a:solidFill>
                        <a:srgbClr val="000000"/>
                      </a:solidFill>
                      <a:latin typeface="Cambria Math" panose="02040503050406030204" pitchFamily="18" charset="0"/>
                    </a:rPr>
                    <m:t>+</m:t>
                  </m:r>
                  <m:sSubSup>
                    <m:e>
                      <m:r>
                        <a:rPr xmlns:a="http://schemas.openxmlformats.org/drawingml/2006/main" sz="5800" i="1">
                          <a:solidFill>
                            <a:srgbClr val="000000"/>
                          </a:solidFill>
                          <a:latin typeface="Cambria Math" panose="02040503050406030204" pitchFamily="18" charset="0"/>
                        </a:rPr>
                        <m:t>R</m:t>
                      </m:r>
                    </m:e>
                    <m:sub>
                      <m:r>
                        <a:rPr xmlns:a="http://schemas.openxmlformats.org/drawingml/2006/main" sz="5800" i="1">
                          <a:solidFill>
                            <a:srgbClr val="000000"/>
                          </a:solidFill>
                          <a:latin typeface="Cambria Math" panose="02040503050406030204" pitchFamily="18" charset="0"/>
                        </a:rPr>
                        <m:t>*</m:t>
                      </m:r>
                    </m:sub>
                    <m:sup>
                      <m:r>
                        <a:rPr xmlns:a="http://schemas.openxmlformats.org/drawingml/2006/main" sz="5800" i="1">
                          <a:solidFill>
                            <a:srgbClr val="000000"/>
                          </a:solidFill>
                          <a:latin typeface="Cambria Math" panose="02040503050406030204" pitchFamily="18" charset="0"/>
                        </a:rPr>
                        <m:t>2</m:t>
                      </m:r>
                    </m:sup>
                  </m:sSubSup>
                  <m:r>
                    <a:rPr xmlns:a="http://schemas.openxmlformats.org/drawingml/2006/main" sz="5800" i="1">
                      <a:solidFill>
                        <a:srgbClr val="000000"/>
                      </a:solidFill>
                      <a:latin typeface="Cambria Math" panose="02040503050406030204" pitchFamily="18" charset="0"/>
                    </a:rPr>
                    <m:t>R</m:t>
                  </m:r>
                  <m:r>
                    <a:rPr xmlns:a="http://schemas.openxmlformats.org/drawingml/2006/main" sz="5800" i="1">
                      <a:solidFill>
                        <a:srgbClr val="000000"/>
                      </a:solidFill>
                      <a:latin typeface="Cambria Math" panose="02040503050406030204" pitchFamily="18" charset="0"/>
                    </a:rPr>
                    <m:t>-</m:t>
                  </m:r>
                  <m:f>
                    <m:fPr>
                      <m:ctrlPr>
                        <a:rPr xmlns:a="http://schemas.openxmlformats.org/drawingml/2006/main" sz="5800" i="1">
                          <a:solidFill>
                            <a:srgbClr val="000000"/>
                          </a:solidFill>
                          <a:latin typeface="Cambria Math" panose="02040503050406030204" pitchFamily="18" charset="0"/>
                        </a:rPr>
                      </m:ctrlPr>
                      <m:type m:val="bar"/>
                    </m:fPr>
                    <m:num>
                      <m:r>
                        <a:rPr xmlns:a="http://schemas.openxmlformats.org/drawingml/2006/main" sz="5800" i="1">
                          <a:solidFill>
                            <a:srgbClr val="000000"/>
                          </a:solidFill>
                          <a:latin typeface="Cambria Math" panose="02040503050406030204" pitchFamily="18" charset="0"/>
                        </a:rPr>
                        <m:t>G</m:t>
                      </m:r>
                    </m:num>
                    <m:den>
                      <m:r>
                        <a:rPr xmlns:a="http://schemas.openxmlformats.org/drawingml/2006/main" sz="5800" i="1">
                          <a:solidFill>
                            <a:srgbClr val="000000"/>
                          </a:solidFill>
                          <a:latin typeface="Cambria Math" panose="02040503050406030204" pitchFamily="18" charset="0"/>
                        </a:rPr>
                        <m:t>ϵ</m:t>
                      </m:r>
                    </m:den>
                  </m:f>
                  <m:r>
                    <a:rPr xmlns:a="http://schemas.openxmlformats.org/drawingml/2006/main" sz="5800" i="1">
                      <a:solidFill>
                        <a:srgbClr val="000000"/>
                      </a:solidFill>
                      <a:latin typeface="Cambria Math" panose="02040503050406030204" pitchFamily="18" charset="0"/>
                    </a:rPr>
                    <m:t>N</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0</m:t>
                  </m:r>
                </m:oMath>
              </m:oMathPara>
            </a14:m>
            <a:endParaRPr sz="5800"/>
          </a:p>
        </p:txBody>
      </p:sp>
      <p:sp>
        <p:nvSpPr>
          <p:cNvPr id="352" name="Equation"/>
          <p:cNvSpPr txBox="1"/>
          <p:nvPr/>
        </p:nvSpPr>
        <p:spPr>
          <a:xfrm>
            <a:off x="4942428" y="11903668"/>
            <a:ext cx="9121120" cy="113774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R</m:t>
                  </m:r>
                  <m:r>
                    <a:rPr xmlns:a="http://schemas.openxmlformats.org/drawingml/2006/main" sz="4200" i="1">
                      <a:solidFill>
                        <a:srgbClr val="000000"/>
                      </a:solidFill>
                      <a:latin typeface="Cambria Math" panose="02040503050406030204" pitchFamily="18" charset="0"/>
                    </a:rPr>
                    <m:t>≫</m:t>
                  </m:r>
                  <m:sSub>
                    <m:e>
                      <m:r>
                        <a:rPr xmlns:a="http://schemas.openxmlformats.org/drawingml/2006/main" sz="4200" i="1">
                          <a:solidFill>
                            <a:srgbClr val="000000"/>
                          </a:solidFill>
                          <a:latin typeface="Cambria Math" panose="02040503050406030204" pitchFamily="18" charset="0"/>
                        </a:rPr>
                        <m:t>R</m:t>
                      </m:r>
                    </m:e>
                    <m:sub>
                      <m:r>
                        <a:rPr xmlns:a="http://schemas.openxmlformats.org/drawingml/2006/main" sz="4200" i="1">
                          <a:solidFill>
                            <a:srgbClr val="000000"/>
                          </a:solidFill>
                          <a:latin typeface="Cambria Math" panose="02040503050406030204" pitchFamily="18" charset="0"/>
                        </a:rPr>
                        <m:t>*</m:t>
                      </m:r>
                    </m:sub>
                  </m:sSub>
                  <m:r>
                    <a:rPr xmlns:a="http://schemas.openxmlformats.org/drawingml/2006/main" sz="4200" i="1">
                      <a:solidFill>
                        <a:srgbClr val="000000"/>
                      </a:solidFill>
                      <a:latin typeface="Cambria Math" panose="02040503050406030204" pitchFamily="18" charset="0"/>
                    </a:rPr>
                    <m:t>:</m:t>
                  </m:r>
                  <m:sSup>
                    <m:e>
                      <m:r>
                        <a:rPr xmlns:a="http://schemas.openxmlformats.org/drawingml/2006/main" sz="4200" i="1">
                          <a:solidFill>
                            <a:srgbClr val="000000"/>
                          </a:solidFill>
                          <a:latin typeface="Cambria Math" panose="02040503050406030204" pitchFamily="18" charset="0"/>
                        </a:rPr>
                        <m:t>R</m:t>
                      </m:r>
                    </m:e>
                    <m:sup>
                      <m:r>
                        <a:rPr xmlns:a="http://schemas.openxmlformats.org/drawingml/2006/main" sz="4200" i="1">
                          <a:solidFill>
                            <a:srgbClr val="000000"/>
                          </a:solidFill>
                          <a:latin typeface="Cambria Math" panose="02040503050406030204" pitchFamily="18" charset="0"/>
                        </a:rPr>
                        <m:t>3</m:t>
                      </m:r>
                    </m:sup>
                  </m:sSup>
                  <m:r>
                    <a:rPr xmlns:a="http://schemas.openxmlformats.org/drawingml/2006/main" sz="4200" i="1">
                      <a:solidFill>
                        <a:srgbClr val="000000"/>
                      </a:solidFill>
                      <a:latin typeface="Cambria Math" panose="02040503050406030204" pitchFamily="18" charset="0"/>
                    </a:rPr>
                    <m:t>≃</m:t>
                  </m:r>
                  <m:f>
                    <m:fPr>
                      <m:ctrlPr>
                        <a:rPr xmlns:a="http://schemas.openxmlformats.org/drawingml/2006/main" sz="4200" i="1">
                          <a:solidFill>
                            <a:srgbClr val="000000"/>
                          </a:solidFill>
                          <a:latin typeface="Cambria Math" panose="02040503050406030204" pitchFamily="18" charset="0"/>
                        </a:rPr>
                      </m:ctrlPr>
                      <m:type m:val="bar"/>
                    </m:fPr>
                    <m:num>
                      <m:r>
                        <a:rPr xmlns:a="http://schemas.openxmlformats.org/drawingml/2006/main" sz="4200" i="1">
                          <a:solidFill>
                            <a:srgbClr val="000000"/>
                          </a:solidFill>
                          <a:latin typeface="Cambria Math" panose="02040503050406030204" pitchFamily="18" charset="0"/>
                        </a:rPr>
                        <m:t>G</m:t>
                      </m:r>
                    </m:num>
                    <m:den>
                      <m:r>
                        <a:rPr xmlns:a="http://schemas.openxmlformats.org/drawingml/2006/main" sz="4200" i="1">
                          <a:solidFill>
                            <a:srgbClr val="000000"/>
                          </a:solidFill>
                          <a:latin typeface="Cambria Math" panose="02040503050406030204" pitchFamily="18" charset="0"/>
                        </a:rPr>
                        <m:t>ϵ</m:t>
                      </m:r>
                    </m:den>
                  </m:f>
                  <m:r>
                    <a:rPr xmlns:a="http://schemas.openxmlformats.org/drawingml/2006/main" sz="4200" i="1">
                      <a:solidFill>
                        <a:srgbClr val="000000"/>
                      </a:solidFill>
                      <a:latin typeface="Cambria Math" panose="02040503050406030204" pitchFamily="18" charset="0"/>
                    </a:rPr>
                    <m:t>N</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A</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N</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sSub>
                    <m:e>
                      <m:r>
                        <a:rPr xmlns:a="http://schemas.openxmlformats.org/drawingml/2006/main" sz="4200" i="1">
                          <a:solidFill>
                            <a:srgbClr val="000000"/>
                          </a:solidFill>
                          <a:latin typeface="Cambria Math" panose="02040503050406030204" pitchFamily="18" charset="0"/>
                        </a:rPr>
                        <m:t>A</m:t>
                      </m:r>
                    </m:e>
                    <m:sub>
                      <m:r>
                        <a:rPr xmlns:a="http://schemas.openxmlformats.org/drawingml/2006/main" sz="4200" i="1">
                          <a:solidFill>
                            <a:srgbClr val="000000"/>
                          </a:solidFill>
                          <a:latin typeface="Cambria Math" panose="02040503050406030204" pitchFamily="18" charset="0"/>
                        </a:rPr>
                        <m:t>0</m:t>
                      </m:r>
                    </m:sub>
                  </m:sSub>
                  <m:sSup>
                    <m:e>
                      <m:r>
                        <a:rPr xmlns:a="http://schemas.openxmlformats.org/drawingml/2006/main" sz="4200" i="1">
                          <a:solidFill>
                            <a:srgbClr val="000000"/>
                          </a:solidFill>
                          <a:latin typeface="Cambria Math" panose="02040503050406030204" pitchFamily="18" charset="0"/>
                        </a:rPr>
                        <m:t>N</m:t>
                      </m:r>
                    </m:e>
                    <m:sup>
                      <m:f>
                        <m:fPr>
                          <m:ctrlPr>
                            <a:rPr xmlns:a="http://schemas.openxmlformats.org/drawingml/2006/main" sz="4200" i="1">
                              <a:solidFill>
                                <a:srgbClr val="000000"/>
                              </a:solidFill>
                              <a:latin typeface="Cambria Math" panose="02040503050406030204" pitchFamily="18" charset="0"/>
                            </a:rPr>
                          </m:ctrlPr>
                          <m:type m:val="lin"/>
                        </m:fPr>
                        <m:num>
                          <m:r>
                            <a:rPr xmlns:a="http://schemas.openxmlformats.org/drawingml/2006/main" sz="4200" i="1">
                              <a:solidFill>
                                <a:srgbClr val="000000"/>
                              </a:solidFill>
                              <a:latin typeface="Cambria Math" panose="02040503050406030204" pitchFamily="18" charset="0"/>
                            </a:rPr>
                            <m:t>2</m:t>
                          </m:r>
                        </m:num>
                        <m:den>
                          <m:r>
                            <a:rPr xmlns:a="http://schemas.openxmlformats.org/drawingml/2006/main" sz="4200" i="1">
                              <a:solidFill>
                                <a:srgbClr val="000000"/>
                              </a:solidFill>
                              <a:latin typeface="Cambria Math" panose="02040503050406030204" pitchFamily="18" charset="0"/>
                            </a:rPr>
                            <m:t>3</m:t>
                          </m:r>
                        </m:den>
                      </m:f>
                    </m:sup>
                  </m:sSup>
                </m:oMath>
              </m:oMathPara>
            </a14:m>
            <a:endParaRPr sz="4200"/>
          </a:p>
        </p:txBody>
      </p:sp>
      <p:sp>
        <p:nvSpPr>
          <p:cNvPr id="353" name="Equation"/>
          <p:cNvSpPr txBox="1"/>
          <p:nvPr/>
        </p:nvSpPr>
        <p:spPr>
          <a:xfrm>
            <a:off x="4996420" y="9955396"/>
            <a:ext cx="9018493" cy="118442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R</m:t>
                  </m:r>
                  <m:r>
                    <a:rPr xmlns:a="http://schemas.openxmlformats.org/drawingml/2006/main" sz="4200" i="1">
                      <a:solidFill>
                        <a:srgbClr val="000000"/>
                      </a:solidFill>
                      <a:latin typeface="Cambria Math" panose="02040503050406030204" pitchFamily="18" charset="0"/>
                    </a:rPr>
                    <m:t>≪</m:t>
                  </m:r>
                  <m:sSub>
                    <m:e>
                      <m:r>
                        <a:rPr xmlns:a="http://schemas.openxmlformats.org/drawingml/2006/main" sz="4200" i="1">
                          <a:solidFill>
                            <a:srgbClr val="000000"/>
                          </a:solidFill>
                          <a:latin typeface="Cambria Math" panose="02040503050406030204" pitchFamily="18" charset="0"/>
                        </a:rPr>
                        <m:t>R</m:t>
                      </m:r>
                    </m:e>
                    <m:sub>
                      <m:r>
                        <a:rPr xmlns:a="http://schemas.openxmlformats.org/drawingml/2006/main" sz="4200" i="1">
                          <a:solidFill>
                            <a:srgbClr val="000000"/>
                          </a:solidFill>
                          <a:latin typeface="Cambria Math" panose="02040503050406030204" pitchFamily="18" charset="0"/>
                        </a:rPr>
                        <m:t>*</m:t>
                      </m:r>
                    </m:sub>
                  </m:sSub>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R</m:t>
                  </m:r>
                  <m:r>
                    <a:rPr xmlns:a="http://schemas.openxmlformats.org/drawingml/2006/main" sz="4200" i="1">
                      <a:solidFill>
                        <a:srgbClr val="000000"/>
                      </a:solidFill>
                      <a:latin typeface="Cambria Math" panose="02040503050406030204" pitchFamily="18" charset="0"/>
                    </a:rPr>
                    <m:t>≃</m:t>
                  </m:r>
                  <m:f>
                    <m:fPr>
                      <m:ctrlPr>
                        <a:rPr xmlns:a="http://schemas.openxmlformats.org/drawingml/2006/main" sz="4200" i="1">
                          <a:solidFill>
                            <a:srgbClr val="000000"/>
                          </a:solidFill>
                          <a:latin typeface="Cambria Math" panose="02040503050406030204" pitchFamily="18" charset="0"/>
                        </a:rPr>
                      </m:ctrlPr>
                      <m:type m:val="bar"/>
                    </m:fPr>
                    <m:num>
                      <m:r>
                        <a:rPr xmlns:a="http://schemas.openxmlformats.org/drawingml/2006/main" sz="4200" i="1">
                          <a:solidFill>
                            <a:srgbClr val="000000"/>
                          </a:solidFill>
                          <a:latin typeface="Cambria Math" panose="02040503050406030204" pitchFamily="18" charset="0"/>
                        </a:rPr>
                        <m:t>G</m:t>
                      </m:r>
                    </m:num>
                    <m:den>
                      <m:r>
                        <a:rPr xmlns:a="http://schemas.openxmlformats.org/drawingml/2006/main" sz="4200" i="1">
                          <a:solidFill>
                            <a:srgbClr val="000000"/>
                          </a:solidFill>
                          <a:latin typeface="Cambria Math" panose="02040503050406030204" pitchFamily="18" charset="0"/>
                        </a:rPr>
                        <m:t>ϵ</m:t>
                      </m:r>
                      <m:sSubSup>
                        <m:e>
                          <m:r>
                            <a:rPr xmlns:a="http://schemas.openxmlformats.org/drawingml/2006/main" sz="4200" i="1">
                              <a:solidFill>
                                <a:srgbClr val="000000"/>
                              </a:solidFill>
                              <a:latin typeface="Cambria Math" panose="02040503050406030204" pitchFamily="18" charset="0"/>
                            </a:rPr>
                            <m:t>R</m:t>
                          </m:r>
                        </m:e>
                        <m:sub>
                          <m:r>
                            <a:rPr xmlns:a="http://schemas.openxmlformats.org/drawingml/2006/main" sz="4200" i="1">
                              <a:solidFill>
                                <a:srgbClr val="000000"/>
                              </a:solidFill>
                              <a:latin typeface="Cambria Math" panose="02040503050406030204" pitchFamily="18" charset="0"/>
                            </a:rPr>
                            <m:t>*</m:t>
                          </m:r>
                        </m:sub>
                        <m:sup>
                          <m:r>
                            <a:rPr xmlns:a="http://schemas.openxmlformats.org/drawingml/2006/main" sz="4200" i="1">
                              <a:solidFill>
                                <a:srgbClr val="000000"/>
                              </a:solidFill>
                              <a:latin typeface="Cambria Math" panose="02040503050406030204" pitchFamily="18" charset="0"/>
                            </a:rPr>
                            <m:t>2</m:t>
                          </m:r>
                        </m:sup>
                      </m:sSubSup>
                    </m:den>
                  </m:f>
                  <m:r>
                    <a:rPr xmlns:a="http://schemas.openxmlformats.org/drawingml/2006/main" sz="4200" i="1">
                      <a:solidFill>
                        <a:srgbClr val="000000"/>
                      </a:solidFill>
                      <a:latin typeface="Cambria Math" panose="02040503050406030204" pitchFamily="18" charset="0"/>
                    </a:rPr>
                    <m:t>N</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A</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N</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sSub>
                    <m:e>
                      <m:r>
                        <a:rPr xmlns:a="http://schemas.openxmlformats.org/drawingml/2006/main" sz="4200" i="1">
                          <a:solidFill>
                            <a:srgbClr val="000000"/>
                          </a:solidFill>
                          <a:latin typeface="Cambria Math" panose="02040503050406030204" pitchFamily="18" charset="0"/>
                        </a:rPr>
                        <m:t>A</m:t>
                      </m:r>
                    </m:e>
                    <m:sub>
                      <m:r>
                        <a:rPr xmlns:a="http://schemas.openxmlformats.org/drawingml/2006/main" sz="4200" i="1">
                          <a:solidFill>
                            <a:srgbClr val="000000"/>
                          </a:solidFill>
                          <a:latin typeface="Cambria Math" panose="02040503050406030204" pitchFamily="18" charset="0"/>
                        </a:rPr>
                        <m:t>0</m:t>
                      </m:r>
                    </m:sub>
                  </m:sSub>
                  <m:sSup>
                    <m:e>
                      <m:r>
                        <a:rPr xmlns:a="http://schemas.openxmlformats.org/drawingml/2006/main" sz="4200" i="1">
                          <a:solidFill>
                            <a:srgbClr val="000000"/>
                          </a:solidFill>
                          <a:latin typeface="Cambria Math" panose="02040503050406030204" pitchFamily="18" charset="0"/>
                        </a:rPr>
                        <m:t>N</m:t>
                      </m:r>
                    </m:e>
                    <m:sup>
                      <m:r>
                        <a:rPr xmlns:a="http://schemas.openxmlformats.org/drawingml/2006/main" sz="4200" i="1">
                          <a:solidFill>
                            <a:srgbClr val="000000"/>
                          </a:solidFill>
                          <a:latin typeface="Cambria Math" panose="02040503050406030204" pitchFamily="18" charset="0"/>
                        </a:rPr>
                        <m:t>2</m:t>
                      </m:r>
                    </m:sup>
                  </m:sSup>
                </m:oMath>
              </m:oMathPara>
            </a14:m>
            <a:endParaRPr sz="4200"/>
          </a:p>
        </p:txBody>
      </p:sp>
      <p:sp>
        <p:nvSpPr>
          <p:cNvPr id="354" name="Camps"/>
          <p:cNvSpPr txBox="1"/>
          <p:nvPr/>
        </p:nvSpPr>
        <p:spPr>
          <a:xfrm>
            <a:off x="16894600" y="10237058"/>
            <a:ext cx="152473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Camps</a:t>
            </a:r>
          </a:p>
        </p:txBody>
      </p:sp>
      <p:sp>
        <p:nvSpPr>
          <p:cNvPr id="355" name="Foraging territories"/>
          <p:cNvSpPr txBox="1"/>
          <p:nvPr/>
        </p:nvSpPr>
        <p:spPr>
          <a:xfrm>
            <a:off x="15653048" y="12161886"/>
            <a:ext cx="400784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Foraging territories </a:t>
            </a:r>
          </a:p>
        </p:txBody>
      </p:sp>
      <p:sp>
        <p:nvSpPr>
          <p:cNvPr id="356" name="Lobo et al 2018"/>
          <p:cNvSpPr txBox="1"/>
          <p:nvPr/>
        </p:nvSpPr>
        <p:spPr>
          <a:xfrm>
            <a:off x="20503248" y="12171458"/>
            <a:ext cx="2866391"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Lobo et al 2018</a:t>
            </a:r>
          </a:p>
        </p:txBody>
      </p:sp>
      <p:sp>
        <p:nvSpPr>
          <p:cNvPr id="357" name="Equation"/>
          <p:cNvSpPr txBox="1"/>
          <p:nvPr/>
        </p:nvSpPr>
        <p:spPr>
          <a:xfrm>
            <a:off x="20980348" y="7439473"/>
            <a:ext cx="2666682" cy="143713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600" i="1">
                          <a:solidFill>
                            <a:srgbClr val="000000"/>
                          </a:solidFill>
                          <a:latin typeface="Cambria Math" panose="02040503050406030204" pitchFamily="18" charset="0"/>
                        </a:rPr>
                        <m:t>R</m:t>
                      </m:r>
                    </m:e>
                    <m:sub>
                      <m:r>
                        <a:rPr xmlns:a="http://schemas.openxmlformats.org/drawingml/2006/main" sz="4600" i="1">
                          <a:solidFill>
                            <a:srgbClr val="000000"/>
                          </a:solidFill>
                          <a:latin typeface="Cambria Math" panose="02040503050406030204" pitchFamily="18" charset="0"/>
                        </a:rPr>
                        <m:t>*</m:t>
                      </m:r>
                    </m:sub>
                  </m:sSub>
                  <m:r>
                    <a:rPr xmlns:a="http://schemas.openxmlformats.org/drawingml/2006/main" sz="4600" i="1">
                      <a:solidFill>
                        <a:srgbClr val="000000"/>
                      </a:solidFill>
                      <a:latin typeface="Cambria Math" panose="02040503050406030204" pitchFamily="18" charset="0"/>
                    </a:rPr>
                    <m:t>=</m:t>
                  </m:r>
                  <m:rad>
                    <m:radPr>
                      <m:ctrlPr>
                        <a:rPr xmlns:a="http://schemas.openxmlformats.org/drawingml/2006/main" sz="4600" i="1">
                          <a:solidFill>
                            <a:srgbClr val="000000"/>
                          </a:solidFill>
                          <a:latin typeface="Cambria Math" panose="02040503050406030204" pitchFamily="18" charset="0"/>
                        </a:rPr>
                      </m:ctrlPr>
                      <m:degHide m:val="on"/>
                    </m:radPr>
                    <m:deg/>
                    <m:e>
                      <m:f>
                        <m:fPr>
                          <m:ctrlPr>
                            <a:rPr xmlns:a="http://schemas.openxmlformats.org/drawingml/2006/main" sz="4600" i="1">
                              <a:solidFill>
                                <a:srgbClr val="000000"/>
                              </a:solidFill>
                              <a:latin typeface="Cambria Math" panose="02040503050406030204" pitchFamily="18" charset="0"/>
                            </a:rPr>
                          </m:ctrlPr>
                          <m:type m:val="bar"/>
                        </m:fPr>
                        <m:num>
                          <m:r>
                            <a:rPr xmlns:a="http://schemas.openxmlformats.org/drawingml/2006/main" sz="4600" i="1">
                              <a:solidFill>
                                <a:srgbClr val="000000"/>
                              </a:solidFill>
                              <a:latin typeface="Cambria Math" panose="02040503050406030204" pitchFamily="18" charset="0"/>
                            </a:rPr>
                            <m:t>ρ</m:t>
                          </m:r>
                          <m:r>
                            <a:rPr xmlns:a="http://schemas.openxmlformats.org/drawingml/2006/main" sz="4600" i="1">
                              <a:solidFill>
                                <a:srgbClr val="000000"/>
                              </a:solidFill>
                              <a:latin typeface="Cambria Math" panose="02040503050406030204" pitchFamily="18" charset="0"/>
                            </a:rPr>
                            <m:t>ℓ</m:t>
                          </m:r>
                        </m:num>
                        <m:den>
                          <m:r>
                            <a:rPr xmlns:a="http://schemas.openxmlformats.org/drawingml/2006/main" sz="4600" i="1">
                              <a:solidFill>
                                <a:srgbClr val="000000"/>
                              </a:solidFill>
                              <a:latin typeface="Cambria Math" panose="02040503050406030204" pitchFamily="18" charset="0"/>
                            </a:rPr>
                            <m:t>ϵ</m:t>
                          </m:r>
                        </m:den>
                      </m:f>
                    </m:e>
                  </m:rad>
                </m:oMath>
              </m:oMathPara>
            </a14:m>
            <a:endParaRPr sz="4600"/>
          </a:p>
        </p:txBody>
      </p:sp>
      <p:sp>
        <p:nvSpPr>
          <p:cNvPr id="358" name="https://www.journals.uchicago.edu/doi/abs/10.1086/719234"/>
          <p:cNvSpPr txBox="1"/>
          <p:nvPr/>
        </p:nvSpPr>
        <p:spPr>
          <a:xfrm>
            <a:off x="15830742" y="13176311"/>
            <a:ext cx="830549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https://www.journals.uchicago.edu/doi/abs/10.1086/719234</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2" name="Figure_Cubic_Solution_H:G.pdf" descr="Figure_Cubic_Solution_H:G.pdf"/>
          <p:cNvPicPr>
            <a:picLocks noChangeAspect="1"/>
          </p:cNvPicPr>
          <p:nvPr/>
        </p:nvPicPr>
        <p:blipFill>
          <a:blip r:embed="rId3">
            <a:extLst/>
          </a:blip>
          <a:stretch>
            <a:fillRect/>
          </a:stretch>
        </p:blipFill>
        <p:spPr>
          <a:xfrm>
            <a:off x="3881930" y="866564"/>
            <a:ext cx="16620140" cy="11982872"/>
          </a:xfrm>
          <a:prstGeom prst="rect">
            <a:avLst/>
          </a:prstGeom>
          <a:ln w="12700">
            <a:miter lim="400000"/>
          </a:ln>
        </p:spPr>
      </p:pic>
      <p:sp>
        <p:nvSpPr>
          <p:cNvPr id="363" name="Lobo et al 2018"/>
          <p:cNvSpPr txBox="1"/>
          <p:nvPr/>
        </p:nvSpPr>
        <p:spPr>
          <a:xfrm>
            <a:off x="20797919" y="12504316"/>
            <a:ext cx="2866391"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Lobo et al 2018</a:t>
            </a:r>
          </a:p>
        </p:txBody>
      </p:sp>
      <p:sp>
        <p:nvSpPr>
          <p:cNvPr id="364" name="https://www.journals.uchicago.edu/doi/abs/10.1086/719234"/>
          <p:cNvSpPr txBox="1"/>
          <p:nvPr/>
        </p:nvSpPr>
        <p:spPr>
          <a:xfrm>
            <a:off x="15830742" y="13176311"/>
            <a:ext cx="830549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https://www.journals.uchicago.edu/doi/abs/10.1086/719234</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A simple model of kinship distance"/>
          <p:cNvSpPr txBox="1"/>
          <p:nvPr/>
        </p:nvSpPr>
        <p:spPr>
          <a:xfrm>
            <a:off x="7815808" y="684011"/>
            <a:ext cx="8752384" cy="775103"/>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A simple model of kinship distance</a:t>
            </a:r>
          </a:p>
        </p:txBody>
      </p:sp>
      <p:sp>
        <p:nvSpPr>
          <p:cNvPr id="369" name="Equation"/>
          <p:cNvSpPr txBox="1"/>
          <p:nvPr/>
        </p:nvSpPr>
        <p:spPr>
          <a:xfrm>
            <a:off x="9831470" y="3048907"/>
            <a:ext cx="4706748" cy="82692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900" i="1">
                      <a:solidFill>
                        <a:srgbClr val="000000"/>
                      </a:solidFill>
                      <a:latin typeface="Cambria Math" panose="02040503050406030204" pitchFamily="18" charset="0"/>
                    </a:rPr>
                    <m:t>k</m:t>
                  </m:r>
                  <m:r>
                    <a:rPr xmlns:a="http://schemas.openxmlformats.org/drawingml/2006/main" sz="6900" i="1">
                      <a:solidFill>
                        <a:srgbClr val="000000"/>
                      </a:solidFill>
                      <a:latin typeface="Cambria Math" panose="02040503050406030204" pitchFamily="18" charset="0"/>
                    </a:rPr>
                    <m:t>(</m:t>
                  </m:r>
                  <m:r>
                    <a:rPr xmlns:a="http://schemas.openxmlformats.org/drawingml/2006/main" sz="6900" i="1">
                      <a:solidFill>
                        <a:srgbClr val="000000"/>
                      </a:solidFill>
                      <a:latin typeface="Cambria Math" panose="02040503050406030204" pitchFamily="18" charset="0"/>
                    </a:rPr>
                    <m:t>N</m:t>
                  </m:r>
                  <m:r>
                    <a:rPr xmlns:a="http://schemas.openxmlformats.org/drawingml/2006/main" sz="6900" i="1">
                      <a:solidFill>
                        <a:srgbClr val="000000"/>
                      </a:solidFill>
                      <a:latin typeface="Cambria Math" panose="02040503050406030204" pitchFamily="18" charset="0"/>
                    </a:rPr>
                    <m:t>)</m:t>
                  </m:r>
                  <m:r>
                    <a:rPr xmlns:a="http://schemas.openxmlformats.org/drawingml/2006/main" sz="6900" i="1">
                      <a:solidFill>
                        <a:srgbClr val="000000"/>
                      </a:solidFill>
                      <a:latin typeface="Cambria Math" panose="02040503050406030204" pitchFamily="18" charset="0"/>
                    </a:rPr>
                    <m:t>=</m:t>
                  </m:r>
                  <m:sSub>
                    <m:e>
                      <m:r>
                        <a:rPr xmlns:a="http://schemas.openxmlformats.org/drawingml/2006/main" sz="6900" i="1">
                          <a:solidFill>
                            <a:srgbClr val="000000"/>
                          </a:solidFill>
                          <a:latin typeface="Cambria Math" panose="02040503050406030204" pitchFamily="18" charset="0"/>
                        </a:rPr>
                        <m:t>k</m:t>
                      </m:r>
                    </m:e>
                    <m:sub>
                      <m:r>
                        <a:rPr xmlns:a="http://schemas.openxmlformats.org/drawingml/2006/main" sz="6900" i="1">
                          <a:solidFill>
                            <a:srgbClr val="000000"/>
                          </a:solidFill>
                          <a:latin typeface="Cambria Math" panose="02040503050406030204" pitchFamily="18" charset="0"/>
                        </a:rPr>
                        <m:t>0</m:t>
                      </m:r>
                    </m:sub>
                  </m:sSub>
                  <m:sSup>
                    <m:e>
                      <m:r>
                        <a:rPr xmlns:a="http://schemas.openxmlformats.org/drawingml/2006/main" sz="6900" i="1">
                          <a:solidFill>
                            <a:srgbClr val="000000"/>
                          </a:solidFill>
                          <a:latin typeface="Cambria Math" panose="02040503050406030204" pitchFamily="18" charset="0"/>
                        </a:rPr>
                        <m:t>N</m:t>
                      </m:r>
                    </m:e>
                    <m:sup>
                      <m:r>
                        <a:rPr xmlns:a="http://schemas.openxmlformats.org/drawingml/2006/main" sz="6900" i="1">
                          <a:solidFill>
                            <a:srgbClr val="000000"/>
                          </a:solidFill>
                          <a:latin typeface="Cambria Math" panose="02040503050406030204" pitchFamily="18" charset="0"/>
                        </a:rPr>
                        <m:t>-</m:t>
                      </m:r>
                      <m:r>
                        <a:rPr xmlns:a="http://schemas.openxmlformats.org/drawingml/2006/main" sz="6900" i="1">
                          <a:solidFill>
                            <a:srgbClr val="000000"/>
                          </a:solidFill>
                          <a:latin typeface="Cambria Math" panose="02040503050406030204" pitchFamily="18" charset="0"/>
                        </a:rPr>
                        <m:t>γ</m:t>
                      </m:r>
                    </m:sup>
                  </m:sSup>
                </m:oMath>
              </m:oMathPara>
            </a14:m>
            <a:endParaRPr sz="6900"/>
          </a:p>
        </p:txBody>
      </p:sp>
      <p:sp>
        <p:nvSpPr>
          <p:cNvPr id="370" name="average kinship…"/>
          <p:cNvSpPr txBox="1"/>
          <p:nvPr/>
        </p:nvSpPr>
        <p:spPr>
          <a:xfrm>
            <a:off x="6652075" y="4546937"/>
            <a:ext cx="3436037"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average kinship </a:t>
            </a:r>
          </a:p>
          <a:p>
            <a:pPr defTabSz="821531">
              <a:defRPr b="1" sz="3200">
                <a:solidFill>
                  <a:srgbClr val="000000"/>
                </a:solidFill>
              </a:defRPr>
            </a:pPr>
            <a:r>
              <a:t>in a population N</a:t>
            </a:r>
          </a:p>
        </p:txBody>
      </p:sp>
      <p:sp>
        <p:nvSpPr>
          <p:cNvPr id="371" name="Equation"/>
          <p:cNvSpPr txBox="1"/>
          <p:nvPr/>
        </p:nvSpPr>
        <p:spPr>
          <a:xfrm>
            <a:off x="14218023" y="4799224"/>
            <a:ext cx="3903936" cy="61887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500" i="1">
                      <a:solidFill>
                        <a:srgbClr val="000000"/>
                      </a:solidFill>
                      <a:latin typeface="Cambria Math" panose="02040503050406030204" pitchFamily="18" charset="0"/>
                    </a:rPr>
                    <m:t>γ</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f</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f</m:t>
                  </m:r>
                  <m:r>
                    <a:rPr xmlns:a="http://schemas.openxmlformats.org/drawingml/2006/main" sz="5500" i="1">
                      <a:solidFill>
                        <a:srgbClr val="000000"/>
                      </a:solidFill>
                      <a:latin typeface="Cambria Math" panose="02040503050406030204" pitchFamily="18" charset="0"/>
                    </a:rPr>
                    <m:t>=</m:t>
                  </m:r>
                </m:oMath>
              </m:oMathPara>
            </a14:m>
            <a:endParaRPr sz="5500"/>
          </a:p>
        </p:txBody>
      </p:sp>
      <p:sp>
        <p:nvSpPr>
          <p:cNvPr id="372" name="family size"/>
          <p:cNvSpPr txBox="1"/>
          <p:nvPr/>
        </p:nvSpPr>
        <p:spPr>
          <a:xfrm>
            <a:off x="18346273" y="4794587"/>
            <a:ext cx="219326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family size</a:t>
            </a:r>
          </a:p>
        </p:txBody>
      </p:sp>
      <p:sp>
        <p:nvSpPr>
          <p:cNvPr id="373" name="Equation"/>
          <p:cNvSpPr txBox="1"/>
          <p:nvPr/>
        </p:nvSpPr>
        <p:spPr>
          <a:xfrm>
            <a:off x="18697788" y="5585037"/>
            <a:ext cx="1494481" cy="61887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500" i="1">
                      <a:solidFill>
                        <a:srgbClr val="000000"/>
                      </a:solidFill>
                      <a:latin typeface="Cambria Math" panose="02040503050406030204" pitchFamily="18" charset="0"/>
                    </a:rPr>
                    <m:t>f</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4</m:t>
                  </m:r>
                </m:oMath>
              </m:oMathPara>
            </a14:m>
            <a:endParaRPr sz="5500"/>
          </a:p>
        </p:txBody>
      </p:sp>
      <p:sp>
        <p:nvSpPr>
          <p:cNvPr id="374" name="Hamilton et al 2007"/>
          <p:cNvSpPr txBox="1"/>
          <p:nvPr/>
        </p:nvSpPr>
        <p:spPr>
          <a:xfrm>
            <a:off x="17674621" y="3160944"/>
            <a:ext cx="3536570"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Hamilton et al 2007</a:t>
            </a:r>
          </a:p>
        </p:txBody>
      </p:sp>
      <p:sp>
        <p:nvSpPr>
          <p:cNvPr id="375" name="Equation"/>
          <p:cNvSpPr txBox="1"/>
          <p:nvPr/>
        </p:nvSpPr>
        <p:spPr>
          <a:xfrm>
            <a:off x="8234326" y="6752631"/>
            <a:ext cx="7896621" cy="83042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900" i="1">
                      <a:solidFill>
                        <a:srgbClr val="000000"/>
                      </a:solidFill>
                      <a:latin typeface="Cambria Math" panose="02040503050406030204" pitchFamily="18" charset="0"/>
                    </a:rPr>
                    <m:t>ℓ</m:t>
                  </m:r>
                  <m:r>
                    <a:rPr xmlns:a="http://schemas.openxmlformats.org/drawingml/2006/main" sz="6900" i="1">
                      <a:solidFill>
                        <a:srgbClr val="000000"/>
                      </a:solidFill>
                      <a:latin typeface="Cambria Math" panose="02040503050406030204" pitchFamily="18" charset="0"/>
                    </a:rPr>
                    <m:t>(</m:t>
                  </m:r>
                  <m:r>
                    <a:rPr xmlns:a="http://schemas.openxmlformats.org/drawingml/2006/main" sz="6900" i="1">
                      <a:solidFill>
                        <a:srgbClr val="000000"/>
                      </a:solidFill>
                      <a:latin typeface="Cambria Math" panose="02040503050406030204" pitchFamily="18" charset="0"/>
                    </a:rPr>
                    <m:t>N</m:t>
                  </m:r>
                  <m:r>
                    <a:rPr xmlns:a="http://schemas.openxmlformats.org/drawingml/2006/main" sz="6900" i="1">
                      <a:solidFill>
                        <a:srgbClr val="000000"/>
                      </a:solidFill>
                      <a:latin typeface="Cambria Math" panose="02040503050406030204" pitchFamily="18" charset="0"/>
                    </a:rPr>
                    <m:t>)</m:t>
                  </m:r>
                  <m:r>
                    <a:rPr xmlns:a="http://schemas.openxmlformats.org/drawingml/2006/main" sz="6900" i="1">
                      <a:solidFill>
                        <a:srgbClr val="000000"/>
                      </a:solidFill>
                      <a:latin typeface="Cambria Math" panose="02040503050406030204" pitchFamily="18" charset="0"/>
                    </a:rPr>
                    <m:t>=</m:t>
                  </m:r>
                  <m:sSub>
                    <m:e>
                      <m:r>
                        <a:rPr xmlns:a="http://schemas.openxmlformats.org/drawingml/2006/main" sz="6900" i="1">
                          <a:solidFill>
                            <a:srgbClr val="000000"/>
                          </a:solidFill>
                          <a:latin typeface="Cambria Math" panose="02040503050406030204" pitchFamily="18" charset="0"/>
                        </a:rPr>
                        <m:t>ℓ</m:t>
                      </m:r>
                    </m:e>
                    <m:sub>
                      <m:r>
                        <a:rPr xmlns:a="http://schemas.openxmlformats.org/drawingml/2006/main" sz="6900" i="1">
                          <a:solidFill>
                            <a:srgbClr val="000000"/>
                          </a:solidFill>
                          <a:latin typeface="Cambria Math" panose="02040503050406030204" pitchFamily="18" charset="0"/>
                        </a:rPr>
                        <m:t>0</m:t>
                      </m:r>
                    </m:sub>
                  </m:sSub>
                  <m:sSup>
                    <m:e>
                      <m:r>
                        <a:rPr xmlns:a="http://schemas.openxmlformats.org/drawingml/2006/main" sz="6900" i="1">
                          <a:solidFill>
                            <a:srgbClr val="000000"/>
                          </a:solidFill>
                          <a:latin typeface="Cambria Math" panose="02040503050406030204" pitchFamily="18" charset="0"/>
                        </a:rPr>
                        <m:t>N</m:t>
                      </m:r>
                    </m:e>
                    <m:sup>
                      <m:r>
                        <a:rPr xmlns:a="http://schemas.openxmlformats.org/drawingml/2006/main" sz="6900" i="1">
                          <a:solidFill>
                            <a:srgbClr val="000000"/>
                          </a:solidFill>
                          <a:latin typeface="Cambria Math" panose="02040503050406030204" pitchFamily="18" charset="0"/>
                        </a:rPr>
                        <m:t>γ</m:t>
                      </m:r>
                    </m:sup>
                  </m:sSup>
                  <m:r>
                    <a:rPr xmlns:a="http://schemas.openxmlformats.org/drawingml/2006/main" sz="6900" i="1">
                      <a:solidFill>
                        <a:srgbClr val="000000"/>
                      </a:solidFill>
                      <a:latin typeface="Cambria Math" panose="02040503050406030204" pitchFamily="18" charset="0"/>
                    </a:rPr>
                    <m:t>∼</m:t>
                  </m:r>
                  <m:r>
                    <a:rPr xmlns:a="http://schemas.openxmlformats.org/drawingml/2006/main" sz="6900" i="1">
                      <a:solidFill>
                        <a:srgbClr val="000000"/>
                      </a:solidFill>
                      <a:latin typeface="Cambria Math" panose="02040503050406030204" pitchFamily="18" charset="0"/>
                    </a:rPr>
                    <m:t>1</m:t>
                  </m:r>
                  <m:r>
                    <a:rPr xmlns:a="http://schemas.openxmlformats.org/drawingml/2006/main" sz="6900" i="1">
                      <a:solidFill>
                        <a:srgbClr val="000000"/>
                      </a:solidFill>
                      <a:latin typeface="Cambria Math" panose="02040503050406030204" pitchFamily="18" charset="0"/>
                    </a:rPr>
                    <m:t>/</m:t>
                  </m:r>
                  <m:r>
                    <a:rPr xmlns:a="http://schemas.openxmlformats.org/drawingml/2006/main" sz="6900" i="1">
                      <a:solidFill>
                        <a:srgbClr val="000000"/>
                      </a:solidFill>
                      <a:latin typeface="Cambria Math" panose="02040503050406030204" pitchFamily="18" charset="0"/>
                    </a:rPr>
                    <m:t>k</m:t>
                  </m:r>
                  <m:r>
                    <a:rPr xmlns:a="http://schemas.openxmlformats.org/drawingml/2006/main" sz="6900" i="1">
                      <a:solidFill>
                        <a:srgbClr val="000000"/>
                      </a:solidFill>
                      <a:latin typeface="Cambria Math" panose="02040503050406030204" pitchFamily="18" charset="0"/>
                    </a:rPr>
                    <m:t>(</m:t>
                  </m:r>
                  <m:r>
                    <a:rPr xmlns:a="http://schemas.openxmlformats.org/drawingml/2006/main" sz="6900" i="1">
                      <a:solidFill>
                        <a:srgbClr val="000000"/>
                      </a:solidFill>
                      <a:latin typeface="Cambria Math" panose="02040503050406030204" pitchFamily="18" charset="0"/>
                    </a:rPr>
                    <m:t>N</m:t>
                  </m:r>
                  <m:r>
                    <a:rPr xmlns:a="http://schemas.openxmlformats.org/drawingml/2006/main" sz="6900" i="1">
                      <a:solidFill>
                        <a:srgbClr val="000000"/>
                      </a:solidFill>
                      <a:latin typeface="Cambria Math" panose="02040503050406030204" pitchFamily="18" charset="0"/>
                    </a:rPr>
                    <m:t>)</m:t>
                  </m:r>
                </m:oMath>
              </m:oMathPara>
            </a14:m>
            <a:endParaRPr sz="6900"/>
          </a:p>
        </p:txBody>
      </p:sp>
      <p:sp>
        <p:nvSpPr>
          <p:cNvPr id="376" name="Equation"/>
          <p:cNvSpPr txBox="1"/>
          <p:nvPr/>
        </p:nvSpPr>
        <p:spPr>
          <a:xfrm>
            <a:off x="7535567" y="10081478"/>
            <a:ext cx="10023083" cy="184821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400" i="1">
                      <a:solidFill>
                        <a:srgbClr val="000000"/>
                      </a:solidFill>
                      <a:latin typeface="Cambria Math" panose="02040503050406030204" pitchFamily="18" charset="0"/>
                    </a:rPr>
                    <m:t>A</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N</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m:t>
                  </m:r>
                  <m:sSup>
                    <m:e>
                      <m:d>
                        <m:dPr>
                          <m:ctrlPr>
                            <a:rPr xmlns:a="http://schemas.openxmlformats.org/drawingml/2006/main" sz="4400" i="1">
                              <a:solidFill>
                                <a:srgbClr val="000000"/>
                              </a:solidFill>
                              <a:latin typeface="Cambria Math" panose="02040503050406030204" pitchFamily="18" charset="0"/>
                            </a:rPr>
                          </m:ctrlPr>
                        </m:dPr>
                        <m:e>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G</m:t>
                              </m:r>
                            </m:num>
                            <m:den>
                              <m:r>
                                <a:rPr xmlns:a="http://schemas.openxmlformats.org/drawingml/2006/main" sz="4400" i="1">
                                  <a:solidFill>
                                    <a:srgbClr val="000000"/>
                                  </a:solidFill>
                                  <a:latin typeface="Cambria Math" panose="02040503050406030204" pitchFamily="18" charset="0"/>
                                </a:rPr>
                                <m:t>ρ</m:t>
                              </m:r>
                              <m:r>
                                <a:rPr xmlns:a="http://schemas.openxmlformats.org/drawingml/2006/main" sz="4400" i="1">
                                  <a:solidFill>
                                    <a:srgbClr val="000000"/>
                                  </a:solidFill>
                                  <a:latin typeface="Cambria Math" panose="02040503050406030204" pitchFamily="18" charset="0"/>
                                </a:rPr>
                                <m:t>ℓ</m:t>
                              </m:r>
                            </m:den>
                          </m:f>
                        </m:e>
                      </m:d>
                    </m:e>
                    <m:sup>
                      <m:r>
                        <a:rPr xmlns:a="http://schemas.openxmlformats.org/drawingml/2006/main" sz="4400" i="1">
                          <a:solidFill>
                            <a:srgbClr val="000000"/>
                          </a:solidFill>
                          <a:latin typeface="Cambria Math" panose="02040503050406030204" pitchFamily="18" charset="0"/>
                        </a:rPr>
                        <m:t>2</m:t>
                      </m:r>
                    </m:sup>
                  </m:sSup>
                  <m:sSup>
                    <m:e>
                      <m:r>
                        <a:rPr xmlns:a="http://schemas.openxmlformats.org/drawingml/2006/main" sz="4400" i="1">
                          <a:solidFill>
                            <a:srgbClr val="000000"/>
                          </a:solidFill>
                          <a:latin typeface="Cambria Math" panose="02040503050406030204" pitchFamily="18" charset="0"/>
                        </a:rPr>
                        <m:t>N</m:t>
                      </m:r>
                    </m:e>
                    <m:sup>
                      <m:r>
                        <a:rPr xmlns:a="http://schemas.openxmlformats.org/drawingml/2006/main" sz="4400" i="1">
                          <a:solidFill>
                            <a:srgbClr val="000000"/>
                          </a:solidFill>
                          <a:latin typeface="Cambria Math" panose="02040503050406030204" pitchFamily="18" charset="0"/>
                        </a:rPr>
                        <m:t>2</m:t>
                      </m:r>
                    </m:sup>
                  </m:sSup>
                  <m:r>
                    <a:rPr xmlns:a="http://schemas.openxmlformats.org/drawingml/2006/main" sz="4400" i="1">
                      <a:solidFill>
                        <a:srgbClr val="000000"/>
                      </a:solidFill>
                      <a:latin typeface="Cambria Math" panose="02040503050406030204" pitchFamily="18" charset="0"/>
                    </a:rPr>
                    <m:t>≃</m:t>
                  </m:r>
                  <m:sSup>
                    <m:e>
                      <m:d>
                        <m:dPr>
                          <m:ctrlPr>
                            <a:rPr xmlns:a="http://schemas.openxmlformats.org/drawingml/2006/main" sz="4400" i="1">
                              <a:solidFill>
                                <a:srgbClr val="000000"/>
                              </a:solidFill>
                              <a:latin typeface="Cambria Math" panose="02040503050406030204" pitchFamily="18" charset="0"/>
                            </a:rPr>
                          </m:ctrlPr>
                        </m:dPr>
                        <m:e>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G</m:t>
                              </m:r>
                            </m:num>
                            <m:den>
                              <m:r>
                                <a:rPr xmlns:a="http://schemas.openxmlformats.org/drawingml/2006/main" sz="4400" i="1">
                                  <a:solidFill>
                                    <a:srgbClr val="000000"/>
                                  </a:solidFill>
                                  <a:latin typeface="Cambria Math" panose="02040503050406030204" pitchFamily="18" charset="0"/>
                                </a:rPr>
                                <m:t>ρ</m:t>
                              </m:r>
                              <m:sSub>
                                <m:e>
                                  <m:r>
                                    <a:rPr xmlns:a="http://schemas.openxmlformats.org/drawingml/2006/main" sz="4400" i="1">
                                      <a:solidFill>
                                        <a:srgbClr val="000000"/>
                                      </a:solidFill>
                                      <a:latin typeface="Cambria Math" panose="02040503050406030204" pitchFamily="18" charset="0"/>
                                    </a:rPr>
                                    <m:t>ℓ</m:t>
                                  </m:r>
                                </m:e>
                                <m:sub>
                                  <m:r>
                                    <a:rPr xmlns:a="http://schemas.openxmlformats.org/drawingml/2006/main" sz="4400" i="1">
                                      <a:solidFill>
                                        <a:srgbClr val="000000"/>
                                      </a:solidFill>
                                      <a:latin typeface="Cambria Math" panose="02040503050406030204" pitchFamily="18" charset="0"/>
                                    </a:rPr>
                                    <m:t>0</m:t>
                                  </m:r>
                                </m:sub>
                              </m:sSub>
                            </m:den>
                          </m:f>
                        </m:e>
                      </m:d>
                    </m:e>
                    <m:sup>
                      <m:r>
                        <a:rPr xmlns:a="http://schemas.openxmlformats.org/drawingml/2006/main" sz="4400" i="1">
                          <a:solidFill>
                            <a:srgbClr val="000000"/>
                          </a:solidFill>
                          <a:latin typeface="Cambria Math" panose="02040503050406030204" pitchFamily="18" charset="0"/>
                        </a:rPr>
                        <m:t>2</m:t>
                      </m:r>
                    </m:sup>
                  </m:sSup>
                  <m:sSup>
                    <m:e>
                      <m:r>
                        <a:rPr xmlns:a="http://schemas.openxmlformats.org/drawingml/2006/main" sz="4400" i="1">
                          <a:solidFill>
                            <a:srgbClr val="000000"/>
                          </a:solidFill>
                          <a:latin typeface="Cambria Math" panose="02040503050406030204" pitchFamily="18" charset="0"/>
                        </a:rPr>
                        <m:t>N</m:t>
                      </m:r>
                    </m:e>
                    <m:sup>
                      <m:r>
                        <a:rPr xmlns:a="http://schemas.openxmlformats.org/drawingml/2006/main" sz="4400" i="1">
                          <a:solidFill>
                            <a:srgbClr val="000000"/>
                          </a:solidFill>
                          <a:latin typeface="Cambria Math" panose="02040503050406030204" pitchFamily="18" charset="0"/>
                        </a:rPr>
                        <m:t>2</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2</m:t>
                      </m:r>
                      <m:r>
                        <a:rPr xmlns:a="http://schemas.openxmlformats.org/drawingml/2006/main" sz="4400" i="1">
                          <a:solidFill>
                            <a:srgbClr val="000000"/>
                          </a:solidFill>
                          <a:latin typeface="Cambria Math" panose="02040503050406030204" pitchFamily="18" charset="0"/>
                        </a:rPr>
                        <m:t>γ</m:t>
                      </m:r>
                    </m:sup>
                  </m:sSup>
                  <m:r>
                    <a:rPr xmlns:a="http://schemas.openxmlformats.org/drawingml/2006/main" sz="4400" i="1">
                      <a:solidFill>
                        <a:srgbClr val="000000"/>
                      </a:solidFill>
                      <a:latin typeface="Cambria Math" panose="02040503050406030204" pitchFamily="18" charset="0"/>
                    </a:rPr>
                    <m:t>∼</m:t>
                  </m:r>
                  <m:sSup>
                    <m:e>
                      <m:r>
                        <a:rPr xmlns:a="http://schemas.openxmlformats.org/drawingml/2006/main" sz="4400" i="1">
                          <a:solidFill>
                            <a:srgbClr val="000000"/>
                          </a:solidFill>
                          <a:latin typeface="Cambria Math" panose="02040503050406030204" pitchFamily="18" charset="0"/>
                        </a:rPr>
                        <m:t>N</m:t>
                      </m:r>
                    </m:e>
                    <m:sup>
                      <m:r>
                        <a:rPr xmlns:a="http://schemas.openxmlformats.org/drawingml/2006/main" sz="4400" i="1">
                          <a:solidFill>
                            <a:srgbClr val="000000"/>
                          </a:solidFill>
                          <a:latin typeface="Cambria Math" panose="02040503050406030204" pitchFamily="18" charset="0"/>
                        </a:rPr>
                        <m:t>1.5</m:t>
                      </m:r>
                    </m:sup>
                  </m:sSup>
                </m:oMath>
              </m:oMathPara>
            </a14:m>
            <a:endParaRPr sz="4400"/>
          </a:p>
        </p:txBody>
      </p:sp>
      <p:sp>
        <p:nvSpPr>
          <p:cNvPr id="377" name="distance between extended families"/>
          <p:cNvSpPr txBox="1"/>
          <p:nvPr/>
        </p:nvSpPr>
        <p:spPr>
          <a:xfrm>
            <a:off x="14056455" y="8024520"/>
            <a:ext cx="6486653" cy="60172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distance between extended families</a:t>
            </a:r>
          </a:p>
        </p:txBody>
      </p:sp>
      <p:sp>
        <p:nvSpPr>
          <p:cNvPr id="378" name="Line"/>
          <p:cNvSpPr/>
          <p:nvPr/>
        </p:nvSpPr>
        <p:spPr>
          <a:xfrm flipV="1">
            <a:off x="14335125" y="3694887"/>
            <a:ext cx="1" cy="1166287"/>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79" name="resulting in:"/>
          <p:cNvSpPr txBox="1"/>
          <p:nvPr/>
        </p:nvSpPr>
        <p:spPr>
          <a:xfrm>
            <a:off x="5449233" y="9288033"/>
            <a:ext cx="241272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resulting in:</a:t>
            </a:r>
          </a:p>
        </p:txBody>
      </p:sp>
      <p:sp>
        <p:nvSpPr>
          <p:cNvPr id="380" name="better !"/>
          <p:cNvSpPr txBox="1"/>
          <p:nvPr/>
        </p:nvSpPr>
        <p:spPr>
          <a:xfrm>
            <a:off x="17672488" y="11800577"/>
            <a:ext cx="154058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better !</a:t>
            </a:r>
          </a:p>
        </p:txBody>
      </p:sp>
      <p:sp>
        <p:nvSpPr>
          <p:cNvPr id="381" name="https://www.pnas.org/content/104/11/4765"/>
          <p:cNvSpPr txBox="1"/>
          <p:nvPr/>
        </p:nvSpPr>
        <p:spPr>
          <a:xfrm>
            <a:off x="17950357" y="3848018"/>
            <a:ext cx="601614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https://www.pnas.org/content/104/11/4765</a:t>
            </a:r>
          </a:p>
        </p:txBody>
      </p:sp>
      <p:sp>
        <p:nvSpPr>
          <p:cNvPr id="382" name="https://www.journals.uchicago.edu/doi/abs/10.1086/719234"/>
          <p:cNvSpPr txBox="1"/>
          <p:nvPr/>
        </p:nvSpPr>
        <p:spPr>
          <a:xfrm>
            <a:off x="15830742" y="13176311"/>
            <a:ext cx="830549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https://www.journals.uchicago.edu/doi/abs/10.1086/719234</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For large human settlements and cities to develop it was necessary:"/>
          <p:cNvSpPr txBox="1"/>
          <p:nvPr/>
        </p:nvSpPr>
        <p:spPr>
          <a:xfrm>
            <a:off x="204616" y="2906837"/>
            <a:ext cx="16313329" cy="7629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000000"/>
                </a:solidFill>
              </a:defRPr>
            </a:lvl1pPr>
          </a:lstStyle>
          <a:p>
            <a:pPr/>
            <a:r>
              <a:t>For large human settlements and cities to develop it was necessary:</a:t>
            </a:r>
          </a:p>
        </p:txBody>
      </p:sp>
      <p:sp>
        <p:nvSpPr>
          <p:cNvPr id="387" name="High density of Resources (food, energy)…"/>
          <p:cNvSpPr txBox="1"/>
          <p:nvPr/>
        </p:nvSpPr>
        <p:spPr>
          <a:xfrm>
            <a:off x="9444910" y="4573401"/>
            <a:ext cx="8056805" cy="26075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High density of Resources (food, energy)</a:t>
            </a:r>
          </a:p>
          <a:p>
            <a:pPr algn="l" defTabSz="821531">
              <a:defRPr b="1" sz="3200">
                <a:solidFill>
                  <a:srgbClr val="000000"/>
                </a:solidFill>
              </a:defRPr>
            </a:pPr>
          </a:p>
          <a:p>
            <a:pPr algn="l" defTabSz="821531">
              <a:defRPr b="1" sz="3200">
                <a:solidFill>
                  <a:srgbClr val="000000"/>
                </a:solidFill>
              </a:defRPr>
            </a:pPr>
            <a:r>
              <a:t>Conflict resolution (solve “scalar stress”)</a:t>
            </a:r>
          </a:p>
          <a:p>
            <a:pPr algn="l" defTabSz="821531">
              <a:defRPr b="1" sz="3200">
                <a:solidFill>
                  <a:srgbClr val="000000"/>
                </a:solidFill>
              </a:defRPr>
            </a:pPr>
          </a:p>
          <a:p>
            <a:pPr algn="l" defTabSz="821531">
              <a:defRPr b="1" sz="3200">
                <a:solidFill>
                  <a:srgbClr val="000000"/>
                </a:solidFill>
              </a:defRPr>
            </a:pPr>
            <a:r>
              <a:t>Low costs of interaction and transaction</a:t>
            </a:r>
          </a:p>
        </p:txBody>
      </p:sp>
      <p:sp>
        <p:nvSpPr>
          <p:cNvPr id="388" name="Argument is that:"/>
          <p:cNvSpPr txBox="1"/>
          <p:nvPr/>
        </p:nvSpPr>
        <p:spPr>
          <a:xfrm>
            <a:off x="2117350" y="7437804"/>
            <a:ext cx="3590875"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Argument is that: </a:t>
            </a:r>
          </a:p>
        </p:txBody>
      </p:sp>
      <p:sp>
        <p:nvSpPr>
          <p:cNvPr id="389" name="Food Production Technologies &amp; Political, Organizational Innovation were both necessary"/>
          <p:cNvSpPr txBox="1"/>
          <p:nvPr/>
        </p:nvSpPr>
        <p:spPr>
          <a:xfrm>
            <a:off x="2098954" y="8504356"/>
            <a:ext cx="1755640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Food Production Technologies &amp; Political, Organizational Innovation were </a:t>
            </a:r>
            <a:r>
              <a:rPr i="1"/>
              <a:t>both</a:t>
            </a:r>
            <a:r>
              <a:t> necessary </a:t>
            </a:r>
          </a:p>
        </p:txBody>
      </p:sp>
      <p:sp>
        <p:nvSpPr>
          <p:cNvPr id="390" name="farming, irrigation, construction"/>
          <p:cNvSpPr txBox="1"/>
          <p:nvPr/>
        </p:nvSpPr>
        <p:spPr>
          <a:xfrm>
            <a:off x="2282174" y="9570909"/>
            <a:ext cx="5675123" cy="60172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farming, irrigation, construction</a:t>
            </a:r>
          </a:p>
        </p:txBody>
      </p:sp>
      <p:sp>
        <p:nvSpPr>
          <p:cNvPr id="391" name="private “property”, public goods, political structures, conflict resolution"/>
          <p:cNvSpPr txBox="1"/>
          <p:nvPr/>
        </p:nvSpPr>
        <p:spPr>
          <a:xfrm>
            <a:off x="11444044" y="9570909"/>
            <a:ext cx="12621134"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private “property”, public goods, political structures, conflict resolution</a:t>
            </a:r>
          </a:p>
        </p:txBody>
      </p:sp>
      <p:sp>
        <p:nvSpPr>
          <p:cNvPr id="392" name="These are still our problems today"/>
          <p:cNvSpPr txBox="1"/>
          <p:nvPr/>
        </p:nvSpPr>
        <p:spPr>
          <a:xfrm>
            <a:off x="6771432" y="12562553"/>
            <a:ext cx="7720331" cy="713078"/>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800">
                <a:solidFill>
                  <a:srgbClr val="000000"/>
                </a:solidFill>
                <a:latin typeface="Helvetica Neue Medium"/>
                <a:ea typeface="Helvetica Neue Medium"/>
                <a:cs typeface="Helvetica Neue Medium"/>
                <a:sym typeface="Helvetica Neue Medium"/>
              </a:defRPr>
            </a:lvl1pPr>
          </a:lstStyle>
          <a:p>
            <a:pPr/>
            <a:r>
              <a:t>These are still our problems today</a:t>
            </a:r>
          </a:p>
        </p:txBody>
      </p:sp>
      <p:sp>
        <p:nvSpPr>
          <p:cNvPr id="393" name="Hunter Gatherer Camps are not like “small cities”: they are qualitatively different"/>
          <p:cNvSpPr txBox="1"/>
          <p:nvPr/>
        </p:nvSpPr>
        <p:spPr>
          <a:xfrm>
            <a:off x="2884874" y="585369"/>
            <a:ext cx="18614252" cy="7093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lvl1pPr>
          </a:lstStyle>
          <a:p>
            <a:pPr/>
            <a:r>
              <a:t>Hunter Gatherer Camps are not like “small cities”: they are qualitatively different</a:t>
            </a:r>
          </a:p>
        </p:txBody>
      </p:sp>
      <p:sp>
        <p:nvSpPr>
          <p:cNvPr id="394" name="“Urban Package”"/>
          <p:cNvSpPr txBox="1"/>
          <p:nvPr/>
        </p:nvSpPr>
        <p:spPr>
          <a:xfrm>
            <a:off x="8826868" y="11199800"/>
            <a:ext cx="4100577"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lvl1pPr>
          </a:lstStyle>
          <a:p>
            <a:pPr/>
            <a:r>
              <a:t>“Urban Package”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2"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Screen Shot 2018-11-08 at 9.19.58 AM.png" descr="Screen Shot 2018-11-08 at 9.19.58 AM.png"/>
          <p:cNvPicPr>
            <a:picLocks noChangeAspect="1"/>
          </p:cNvPicPr>
          <p:nvPr/>
        </p:nvPicPr>
        <p:blipFill>
          <a:blip r:embed="rId3">
            <a:extLst/>
          </a:blip>
          <a:stretch>
            <a:fillRect/>
          </a:stretch>
        </p:blipFill>
        <p:spPr>
          <a:xfrm>
            <a:off x="664963" y="2337280"/>
            <a:ext cx="22476369" cy="1758494"/>
          </a:xfrm>
          <a:prstGeom prst="rect">
            <a:avLst/>
          </a:prstGeom>
          <a:ln w="12700">
            <a:miter lim="400000"/>
          </a:ln>
        </p:spPr>
      </p:pic>
      <p:pic>
        <p:nvPicPr>
          <p:cNvPr id="175" name="Screen Shot 2018-11-08 at 9.19.47 AM.png" descr="Screen Shot 2018-11-08 at 9.19.47 AM.png"/>
          <p:cNvPicPr>
            <a:picLocks noChangeAspect="1"/>
          </p:cNvPicPr>
          <p:nvPr/>
        </p:nvPicPr>
        <p:blipFill>
          <a:blip r:embed="rId4">
            <a:extLst/>
          </a:blip>
          <a:stretch>
            <a:fillRect/>
          </a:stretch>
        </p:blipFill>
        <p:spPr>
          <a:xfrm>
            <a:off x="721166" y="5125059"/>
            <a:ext cx="21112451" cy="3668385"/>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1173px-Early_migrations_mercator.svg.png" descr="1173px-Early_migrations_mercator.svg.png"/>
          <p:cNvPicPr>
            <a:picLocks noChangeAspect="1"/>
          </p:cNvPicPr>
          <p:nvPr/>
        </p:nvPicPr>
        <p:blipFill>
          <a:blip r:embed="rId3">
            <a:extLst/>
          </a:blip>
          <a:stretch>
            <a:fillRect/>
          </a:stretch>
        </p:blipFill>
        <p:spPr>
          <a:xfrm>
            <a:off x="3048000" y="2422419"/>
            <a:ext cx="18288000" cy="8871162"/>
          </a:xfrm>
          <a:prstGeom prst="rect">
            <a:avLst/>
          </a:prstGeom>
          <a:ln w="12700">
            <a:miter lim="400000"/>
          </a:ln>
        </p:spPr>
      </p:pic>
      <p:sp>
        <p:nvSpPr>
          <p:cNvPr id="180" name="credit: wikipedia, Metspalu et al"/>
          <p:cNvSpPr txBox="1"/>
          <p:nvPr/>
        </p:nvSpPr>
        <p:spPr>
          <a:xfrm>
            <a:off x="15541117" y="12772200"/>
            <a:ext cx="5731892"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wikipedia, Metspalu et al</a:t>
            </a:r>
          </a:p>
        </p:txBody>
      </p:sp>
      <p:sp>
        <p:nvSpPr>
          <p:cNvPr id="181" name="A very successful species…"/>
          <p:cNvSpPr txBox="1"/>
          <p:nvPr/>
        </p:nvSpPr>
        <p:spPr>
          <a:xfrm>
            <a:off x="9615665" y="874827"/>
            <a:ext cx="5152670" cy="11093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A very successful species</a:t>
            </a:r>
          </a:p>
          <a:p>
            <a:pPr defTabSz="821531">
              <a:defRPr sz="3200">
                <a:solidFill>
                  <a:srgbClr val="000000"/>
                </a:solidFill>
              </a:defRPr>
            </a:pPr>
            <a:r>
              <a:t>a subsistence way of life</a:t>
            </a:r>
          </a:p>
        </p:txBody>
      </p:sp>
      <p:sp>
        <p:nvSpPr>
          <p:cNvPr id="182" name="Humans’ early expansion throughout the world"/>
          <p:cNvSpPr txBox="1"/>
          <p:nvPr/>
        </p:nvSpPr>
        <p:spPr>
          <a:xfrm>
            <a:off x="7636611" y="11188482"/>
            <a:ext cx="9110778"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Humans’ early expansion throughout the world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Hunter Gatherers…"/>
          <p:cNvSpPr txBox="1"/>
          <p:nvPr/>
        </p:nvSpPr>
        <p:spPr>
          <a:xfrm>
            <a:off x="9496386" y="1579838"/>
            <a:ext cx="5391228" cy="1749319"/>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5200">
                <a:solidFill>
                  <a:srgbClr val="FFFFFF"/>
                </a:solidFill>
                <a:latin typeface="Helvetica Neue Medium"/>
                <a:ea typeface="Helvetica Neue Medium"/>
                <a:cs typeface="Helvetica Neue Medium"/>
                <a:sym typeface="Helvetica Neue Medium"/>
              </a:defRPr>
            </a:pPr>
            <a:r>
              <a:t>Hunter Gatherers</a:t>
            </a:r>
          </a:p>
          <a:p>
            <a:pPr defTabSz="821531">
              <a:defRPr sz="5200">
                <a:solidFill>
                  <a:srgbClr val="FFFFFF"/>
                </a:solidFill>
                <a:latin typeface="Helvetica Neue Medium"/>
                <a:ea typeface="Helvetica Neue Medium"/>
                <a:cs typeface="Helvetica Neue Medium"/>
                <a:sym typeface="Helvetica Neue Medium"/>
              </a:defRPr>
            </a:pPr>
            <a:r>
              <a:t>“foragers”</a:t>
            </a:r>
          </a:p>
        </p:txBody>
      </p:sp>
      <p:sp>
        <p:nvSpPr>
          <p:cNvPr id="187" name="mobile"/>
          <p:cNvSpPr txBox="1"/>
          <p:nvPr/>
        </p:nvSpPr>
        <p:spPr>
          <a:xfrm>
            <a:off x="5836691" y="6389740"/>
            <a:ext cx="2280743" cy="9365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200">
                <a:solidFill>
                  <a:srgbClr val="000000"/>
                </a:solidFill>
              </a:defRPr>
            </a:lvl1pPr>
          </a:lstStyle>
          <a:p>
            <a:pPr/>
            <a:r>
              <a:t>mobile</a:t>
            </a:r>
          </a:p>
        </p:txBody>
      </p:sp>
      <p:sp>
        <p:nvSpPr>
          <p:cNvPr id="188" name="“The archaeological record shows that the mobile hunting and gathering way of life is also remarkably stable, exhibiting slow rates of material and technological change in comparison with more settled and denser societies.”"/>
          <p:cNvSpPr txBox="1"/>
          <p:nvPr/>
        </p:nvSpPr>
        <p:spPr>
          <a:xfrm>
            <a:off x="4047000" y="9812420"/>
            <a:ext cx="16290000" cy="187784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defTabSz="642937">
              <a:lnSpc>
                <a:spcPct val="115000"/>
              </a:lnSpc>
              <a:spcBef>
                <a:spcPts val="1400"/>
              </a:spcBef>
              <a:defRPr sz="3600">
                <a:solidFill>
                  <a:srgbClr val="000000"/>
                </a:solidFill>
                <a:latin typeface="Times New Roman"/>
                <a:ea typeface="Times New Roman"/>
                <a:cs typeface="Times New Roman"/>
                <a:sym typeface="Times New Roman"/>
              </a:defRPr>
            </a:lvl1pPr>
          </a:lstStyle>
          <a:p>
            <a:pPr/>
            <a:r>
              <a:t>“The archaeological record shows that the mobile hunting and gathering way of life is also remarkably stable, exhibiting slow rates of material and technological change in comparison with more settled and denser societies.”</a:t>
            </a:r>
          </a:p>
        </p:txBody>
      </p:sp>
      <p:sp>
        <p:nvSpPr>
          <p:cNvPr id="189" name="Line"/>
          <p:cNvSpPr/>
          <p:nvPr/>
        </p:nvSpPr>
        <p:spPr>
          <a:xfrm flipH="1">
            <a:off x="7959428" y="3757511"/>
            <a:ext cx="3203845" cy="2642095"/>
          </a:xfrm>
          <a:prstGeom prst="line">
            <a:avLst/>
          </a:prstGeom>
          <a:ln w="2286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90" name="Line"/>
          <p:cNvSpPr/>
          <p:nvPr/>
        </p:nvSpPr>
        <p:spPr>
          <a:xfrm>
            <a:off x="13377833" y="3936105"/>
            <a:ext cx="2242981" cy="2242980"/>
          </a:xfrm>
          <a:prstGeom prst="line">
            <a:avLst/>
          </a:prstGeom>
          <a:ln w="889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91" name="sedentary"/>
          <p:cNvSpPr txBox="1"/>
          <p:nvPr/>
        </p:nvSpPr>
        <p:spPr>
          <a:xfrm>
            <a:off x="15448146" y="6245231"/>
            <a:ext cx="3274645" cy="9365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200">
                <a:solidFill>
                  <a:srgbClr val="000000"/>
                </a:solidFill>
              </a:defRPr>
            </a:lvl1pPr>
          </a:lstStyle>
          <a:p>
            <a:pPr/>
            <a:r>
              <a:t>sedentary</a:t>
            </a:r>
          </a:p>
        </p:txBody>
      </p:sp>
      <p:pic>
        <p:nvPicPr>
          <p:cNvPr id="192" name="Line Line" descr="Line Line"/>
          <p:cNvPicPr>
            <a:picLocks noChangeAspect="0"/>
          </p:cNvPicPr>
          <p:nvPr/>
        </p:nvPicPr>
        <p:blipFill>
          <a:blip r:embed="rId3">
            <a:extLst/>
          </a:blip>
          <a:stretch>
            <a:fillRect/>
          </a:stretch>
        </p:blipFill>
        <p:spPr>
          <a:xfrm>
            <a:off x="4854575" y="11022012"/>
            <a:ext cx="14603414" cy="101601"/>
          </a:xfrm>
          <a:prstGeom prst="rect">
            <a:avLst/>
          </a:prstGeom>
        </p:spPr>
      </p:pic>
      <p:sp>
        <p:nvSpPr>
          <p:cNvPr id="194" name="Early cultures were"/>
          <p:cNvSpPr txBox="1"/>
          <p:nvPr/>
        </p:nvSpPr>
        <p:spPr>
          <a:xfrm>
            <a:off x="10196385" y="477691"/>
            <a:ext cx="3991230"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Early cultures were </a:t>
            </a:r>
          </a:p>
        </p:txBody>
      </p:sp>
      <p:sp>
        <p:nvSpPr>
          <p:cNvPr id="195" name="https://www.cambridge.org/core/books/lifeways-of-huntergatherers/119FA31DAC04B7A4787D1C6B0248AFEE"/>
          <p:cNvSpPr txBox="1"/>
          <p:nvPr/>
        </p:nvSpPr>
        <p:spPr>
          <a:xfrm>
            <a:off x="8739491" y="13085516"/>
            <a:ext cx="1525402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https://www.cambridge.org/core/books/lifeways-of-huntergatherers/119FA31DAC04B7A4787D1C6B0248AFEE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 name="sculpin.jpg" descr="sculpin.jpg"/>
          <p:cNvPicPr>
            <a:picLocks noChangeAspect="1"/>
          </p:cNvPicPr>
          <p:nvPr/>
        </p:nvPicPr>
        <p:blipFill>
          <a:blip r:embed="rId3">
            <a:extLst/>
          </a:blip>
          <a:stretch>
            <a:fillRect/>
          </a:stretch>
        </p:blipFill>
        <p:spPr>
          <a:xfrm>
            <a:off x="3719014" y="0"/>
            <a:ext cx="16945972" cy="13716000"/>
          </a:xfrm>
          <a:prstGeom prst="rect">
            <a:avLst/>
          </a:prstGeom>
          <a:ln w="12700">
            <a:miter lim="400000"/>
          </a:ln>
        </p:spPr>
      </p:pic>
      <p:sp>
        <p:nvSpPr>
          <p:cNvPr id="200" name="Gwayasdums / Gwaestums (Gilford Island)"/>
          <p:cNvSpPr txBox="1"/>
          <p:nvPr/>
        </p:nvSpPr>
        <p:spPr>
          <a:xfrm>
            <a:off x="8734170" y="56325"/>
            <a:ext cx="7630034" cy="601725"/>
          </a:xfrm>
          <a:prstGeom prst="rect">
            <a:avLst/>
          </a:prstGeom>
          <a:solidFill>
            <a:srgbClr val="5E5E5E"/>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Gwayasdums / Gwaestums (Gilford Island)</a:t>
            </a:r>
          </a:p>
        </p:txBody>
      </p:sp>
      <p:sp>
        <p:nvSpPr>
          <p:cNvPr id="201" name="credit: George MacDonald"/>
          <p:cNvSpPr txBox="1"/>
          <p:nvPr/>
        </p:nvSpPr>
        <p:spPr>
          <a:xfrm>
            <a:off x="16403415" y="13129388"/>
            <a:ext cx="4793108"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George MacDonald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5" name="7422850-3x2-940x627.jpg" descr="7422850-3x2-940x627.jpg"/>
          <p:cNvPicPr>
            <a:picLocks noChangeAspect="1"/>
          </p:cNvPicPr>
          <p:nvPr/>
        </p:nvPicPr>
        <p:blipFill>
          <a:blip r:embed="rId3">
            <a:extLst/>
          </a:blip>
          <a:stretch>
            <a:fillRect/>
          </a:stretch>
        </p:blipFill>
        <p:spPr>
          <a:xfrm>
            <a:off x="2850561" y="627061"/>
            <a:ext cx="18682878" cy="12461878"/>
          </a:xfrm>
          <a:prstGeom prst="rect">
            <a:avLst/>
          </a:prstGeom>
          <a:ln w="12700">
            <a:miter lim="400000"/>
          </a:ln>
        </p:spPr>
      </p:pic>
      <p:sp>
        <p:nvSpPr>
          <p:cNvPr id="206" name="credit: Getty images"/>
          <p:cNvSpPr txBox="1"/>
          <p:nvPr/>
        </p:nvSpPr>
        <p:spPr>
          <a:xfrm>
            <a:off x="17522031" y="13057950"/>
            <a:ext cx="3698876"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Getty images</a:t>
            </a:r>
          </a:p>
        </p:txBody>
      </p:sp>
      <p:sp>
        <p:nvSpPr>
          <p:cNvPr id="207" name="!Kung San"/>
          <p:cNvSpPr txBox="1"/>
          <p:nvPr/>
        </p:nvSpPr>
        <p:spPr>
          <a:xfrm>
            <a:off x="11167618" y="626533"/>
            <a:ext cx="2048765"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!Kung San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Mobile Hunter-Gatherers"/>
          <p:cNvSpPr txBox="1"/>
          <p:nvPr/>
        </p:nvSpPr>
        <p:spPr>
          <a:xfrm>
            <a:off x="8786317" y="1081622"/>
            <a:ext cx="6811366" cy="837131"/>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600">
                <a:solidFill>
                  <a:srgbClr val="FFFFFF"/>
                </a:solidFill>
                <a:latin typeface="Helvetica Neue Medium"/>
                <a:ea typeface="Helvetica Neue Medium"/>
                <a:cs typeface="Helvetica Neue Medium"/>
                <a:sym typeface="Helvetica Neue Medium"/>
              </a:defRPr>
            </a:lvl1pPr>
          </a:lstStyle>
          <a:p>
            <a:pPr/>
            <a:r>
              <a:t>Mobile Hunter-Gatherers</a:t>
            </a:r>
          </a:p>
        </p:txBody>
      </p:sp>
      <p:sp>
        <p:nvSpPr>
          <p:cNvPr id="212" name="Not enough food density to support large groups in one place"/>
          <p:cNvSpPr txBox="1"/>
          <p:nvPr/>
        </p:nvSpPr>
        <p:spPr>
          <a:xfrm>
            <a:off x="6166954" y="3329730"/>
            <a:ext cx="1205009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Not enough food density to support large groups in one place</a:t>
            </a:r>
          </a:p>
        </p:txBody>
      </p:sp>
      <p:sp>
        <p:nvSpPr>
          <p:cNvPr id="213" name="Egalitarianism: Socially sanctioned limits on privacy and private property"/>
          <p:cNvSpPr txBox="1"/>
          <p:nvPr/>
        </p:nvSpPr>
        <p:spPr>
          <a:xfrm>
            <a:off x="5087150" y="4990652"/>
            <a:ext cx="1420970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Egalitarianism: Socially sanctioned limits on privacy and private property</a:t>
            </a:r>
          </a:p>
        </p:txBody>
      </p:sp>
      <p:sp>
        <p:nvSpPr>
          <p:cNvPr id="214" name="Limited conflict resolution"/>
          <p:cNvSpPr txBox="1"/>
          <p:nvPr/>
        </p:nvSpPr>
        <p:spPr>
          <a:xfrm>
            <a:off x="9586607" y="6472591"/>
            <a:ext cx="521078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Limited conflict resolution</a:t>
            </a:r>
          </a:p>
        </p:txBody>
      </p:sp>
      <p:sp>
        <p:nvSpPr>
          <p:cNvPr id="215" name="No elaborate construction, walls, limited food storage"/>
          <p:cNvSpPr txBox="1"/>
          <p:nvPr/>
        </p:nvSpPr>
        <p:spPr>
          <a:xfrm>
            <a:off x="7090479" y="7956323"/>
            <a:ext cx="1056022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No elaborate construction, walls, limited food storage</a:t>
            </a:r>
          </a:p>
        </p:txBody>
      </p:sp>
      <p:sp>
        <p:nvSpPr>
          <p:cNvPr id="216" name="Characteristic Social Patterns of Fission and Fusion in Space-Time"/>
          <p:cNvSpPr txBox="1"/>
          <p:nvPr/>
        </p:nvSpPr>
        <p:spPr>
          <a:xfrm>
            <a:off x="5066931" y="10277559"/>
            <a:ext cx="14250138" cy="68841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Characteristic Social Patterns of Fission and Fusion in Space-Time</a:t>
            </a:r>
          </a:p>
        </p:txBody>
      </p:sp>
      <p:sp>
        <p:nvSpPr>
          <p:cNvPr id="217" name="foraging single-family units"/>
          <p:cNvSpPr txBox="1"/>
          <p:nvPr/>
        </p:nvSpPr>
        <p:spPr>
          <a:xfrm>
            <a:off x="5516975" y="12081212"/>
            <a:ext cx="542048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foraging single-family units</a:t>
            </a:r>
          </a:p>
        </p:txBody>
      </p:sp>
      <p:sp>
        <p:nvSpPr>
          <p:cNvPr id="218" name="larger social “camps”"/>
          <p:cNvSpPr txBox="1"/>
          <p:nvPr/>
        </p:nvSpPr>
        <p:spPr>
          <a:xfrm>
            <a:off x="14993677" y="12081212"/>
            <a:ext cx="432645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larger social “camps”</a:t>
            </a:r>
          </a:p>
        </p:txBody>
      </p:sp>
      <p:sp>
        <p:nvSpPr>
          <p:cNvPr id="219" name="Line"/>
          <p:cNvSpPr/>
          <p:nvPr/>
        </p:nvSpPr>
        <p:spPr>
          <a:xfrm>
            <a:off x="11730370" y="12394406"/>
            <a:ext cx="2500314" cy="1"/>
          </a:xfrm>
          <a:prstGeom prst="line">
            <a:avLst/>
          </a:prstGeom>
          <a:ln w="114300">
            <a:solidFill>
              <a:schemeClr val="accent5">
                <a:hueOff val="-82419"/>
                <a:satOff val="-9513"/>
                <a:lumOff val="-16343"/>
              </a:schemeClr>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3" name="Screen Shot 2018-11-08 at 10.12.16 AM.png" descr="Screen Shot 2018-11-08 at 10.12.16 AM.png"/>
          <p:cNvPicPr>
            <a:picLocks noChangeAspect="1"/>
          </p:cNvPicPr>
          <p:nvPr/>
        </p:nvPicPr>
        <p:blipFill>
          <a:blip r:embed="rId3">
            <a:extLst/>
          </a:blip>
          <a:stretch>
            <a:fillRect/>
          </a:stretch>
        </p:blipFill>
        <p:spPr>
          <a:xfrm>
            <a:off x="2830288" y="175225"/>
            <a:ext cx="18723424" cy="11536898"/>
          </a:xfrm>
          <a:prstGeom prst="rect">
            <a:avLst/>
          </a:prstGeom>
          <a:ln w="12700">
            <a:miter lim="400000"/>
          </a:ln>
        </p:spPr>
      </p:pic>
      <p:sp>
        <p:nvSpPr>
          <p:cNvPr id="224" name="credit: T. Whitelaw 1989"/>
          <p:cNvSpPr txBox="1"/>
          <p:nvPr/>
        </p:nvSpPr>
        <p:spPr>
          <a:xfrm>
            <a:off x="17207706" y="12557888"/>
            <a:ext cx="4327526"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T. Whitelaw 1989</a:t>
            </a:r>
          </a:p>
        </p:txBody>
      </p:sp>
      <p:sp>
        <p:nvSpPr>
          <p:cNvPr id="225" name="Large worldwide survey of Hunter-Gatherer Camps"/>
          <p:cNvSpPr txBox="1"/>
          <p:nvPr/>
        </p:nvSpPr>
        <p:spPr>
          <a:xfrm>
            <a:off x="7365339" y="234751"/>
            <a:ext cx="9653322"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Large worldwide survey of Hunter-Gatherer Camps</a:t>
            </a:r>
          </a:p>
        </p:txBody>
      </p:sp>
      <p:sp>
        <p:nvSpPr>
          <p:cNvPr id="226" name="https://www.repository.cam.ac.uk/handle/1810/272725"/>
          <p:cNvSpPr txBox="1"/>
          <p:nvPr/>
        </p:nvSpPr>
        <p:spPr>
          <a:xfrm>
            <a:off x="16688902" y="13257407"/>
            <a:ext cx="760598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https://www.repository.cam.ac.uk/handle/1810/272725</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